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6858000" cy="9144000"/>
  <p:embeddedFontLst>
    <p:embeddedFont>
      <p:font typeface="Play"/>
      <p:regular r:id="rId27"/>
      <p:bold r:id="rId28"/>
    </p:embeddedFont>
    <p:embeddedFont>
      <p:font typeface="Proxima Nova"/>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hNPPj70yLpgMDElB2Ge6omXPXq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Play-bold.fntdata"/><Relationship Id="rId27" Type="http://schemas.openxmlformats.org/officeDocument/2006/relationships/font" Target="fonts/Play-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roximaNova-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roximaNova-italic.fntdata"/><Relationship Id="rId30" Type="http://schemas.openxmlformats.org/officeDocument/2006/relationships/font" Target="fonts/ProximaNova-bold.fntdata"/><Relationship Id="rId11" Type="http://schemas.openxmlformats.org/officeDocument/2006/relationships/slide" Target="slides/slide7.xml"/><Relationship Id="rId33" Type="http://customschemas.google.com/relationships/presentationmetadata" Target="metadata"/><Relationship Id="rId10" Type="http://schemas.openxmlformats.org/officeDocument/2006/relationships/slide" Target="slides/slide6.xml"/><Relationship Id="rId32" Type="http://schemas.openxmlformats.org/officeDocument/2006/relationships/font" Target="fonts/ProximaNova-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f9ff6bc3ea_1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g3f9ff6bc3ea_1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f858da8509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5" name="Google Shape;145;g3f858da8509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08f593e1be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 name="Google Shape;166;g308f593e1be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08f593e1be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g308f593e1be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08f593e1b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 name="Google Shape;214;g308f593e1b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08f593e1be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g308f593e1be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a8708ebe7e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g3a8708ebe7e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db0d93dcd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4" name="Google Shape;264;g3db0d93dcd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db0d93dcdc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8" name="Google Shape;278;g3db0d93dcdc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db0d93dcdc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9" name="Google Shape;289;g3db0d93dcdc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9e220d0932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0" name="Google Shape;300;g39e220d0932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9f8ddb06c5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4" name="Google Shape;314;g39f8ddb06c5_1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9e220d0932_1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5" name="Google Shape;325;g39e220d0932_1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2d24c691f8e_1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6" name="Google Shape;336;g2d24c691f8e_1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700cfdaf00_0_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0" name="Google Shape;350;g2700cfdaf00_0_2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d074f55ba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1" name="Google Shape;371;g2d074f55ba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4"/>
          <p:cNvSpPr/>
          <p:nvPr>
            <p:ph idx="2" type="pic"/>
          </p:nvPr>
        </p:nvSpPr>
        <p:spPr>
          <a:xfrm>
            <a:off x="5183188" y="987425"/>
            <a:ext cx="6172200" cy="4873625"/>
          </a:xfrm>
          <a:prstGeom prst="rect">
            <a:avLst/>
          </a:prstGeom>
          <a:noFill/>
          <a:ln>
            <a:noFill/>
          </a:ln>
        </p:spPr>
      </p:sp>
      <p:sp>
        <p:nvSpPr>
          <p:cNvPr id="64" name="Google Shape;64;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9.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7.png"/><Relationship Id="rId7"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11.jpg"/><Relationship Id="rId6"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1.png"/><Relationship Id="rId5" Type="http://schemas.openxmlformats.org/officeDocument/2006/relationships/image" Target="../media/image13.png"/><Relationship Id="rId6" Type="http://schemas.openxmlformats.org/officeDocument/2006/relationships/image" Target="../media/image18.png"/><Relationship Id="rId7" Type="http://schemas.openxmlformats.org/officeDocument/2006/relationships/image" Target="../media/image14.png"/><Relationship Id="rId8"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1.jpg"/><Relationship Id="rId4" Type="http://schemas.openxmlformats.org/officeDocument/2006/relationships/image" Target="../media/image1.png"/><Relationship Id="rId5"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7.jpg"/><Relationship Id="rId5" Type="http://schemas.openxmlformats.org/officeDocument/2006/relationships/image" Target="../media/image19.jpg"/><Relationship Id="rId6" Type="http://schemas.openxmlformats.org/officeDocument/2006/relationships/image" Target="../media/image2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1.jpg"/><Relationship Id="rId5" Type="http://schemas.openxmlformats.org/officeDocument/2006/relationships/image" Target="../media/image25.jpg"/><Relationship Id="rId6"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1.jpg"/><Relationship Id="rId5"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9.jpg"/><Relationship Id="rId5"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9.jpg"/><Relationship Id="rId5"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6.jpg"/><Relationship Id="rId4" Type="http://schemas.openxmlformats.org/officeDocument/2006/relationships/image" Target="../media/image36.jpg"/><Relationship Id="rId5" Type="http://schemas.openxmlformats.org/officeDocument/2006/relationships/image" Target="../media/image35.jpg"/><Relationship Id="rId6" Type="http://schemas.openxmlformats.org/officeDocument/2006/relationships/image" Target="../media/image34.jpg"/><Relationship Id="rId7"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0.png"/><Relationship Id="rId4" Type="http://schemas.openxmlformats.org/officeDocument/2006/relationships/image" Target="../media/image45.png"/><Relationship Id="rId11" Type="http://schemas.openxmlformats.org/officeDocument/2006/relationships/image" Target="../media/image1.png"/><Relationship Id="rId10" Type="http://schemas.openxmlformats.org/officeDocument/2006/relationships/image" Target="../media/image43.jpg"/><Relationship Id="rId9" Type="http://schemas.openxmlformats.org/officeDocument/2006/relationships/image" Target="../media/image44.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mailto:maiman@aquafounders.com" TargetMode="External"/><Relationship Id="rId4" Type="http://schemas.openxmlformats.org/officeDocument/2006/relationships/hyperlink" Target="mailto:holm@aquafounders.com" TargetMode="External"/><Relationship Id="rId5" Type="http://schemas.openxmlformats.org/officeDocument/2006/relationships/hyperlink" Target="https://www.blackcod.com/" TargetMode="External"/><Relationship Id="rId6" Type="http://schemas.openxmlformats.org/officeDocument/2006/relationships/image" Target="../media/image1.png"/><Relationship Id="rId7"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
          <p:cNvSpPr/>
          <p:nvPr/>
        </p:nvSpPr>
        <p:spPr>
          <a:xfrm>
            <a:off x="-25" y="5680150"/>
            <a:ext cx="12192000" cy="11778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
          <p:cNvSpPr txBox="1"/>
          <p:nvPr/>
        </p:nvSpPr>
        <p:spPr>
          <a:xfrm>
            <a:off x="1903325" y="6068950"/>
            <a:ext cx="83853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000"/>
              <a:buFont typeface="Arial"/>
              <a:buNone/>
            </a:pPr>
            <a:r>
              <a:rPr lang="en-GB" sz="2000">
                <a:solidFill>
                  <a:schemeClr val="lt1"/>
                </a:solidFill>
                <a:latin typeface="Proxima Nova"/>
                <a:ea typeface="Proxima Nova"/>
                <a:cs typeface="Proxima Nova"/>
                <a:sym typeface="Proxima Nova"/>
              </a:rPr>
              <a:t>September</a:t>
            </a:r>
            <a:r>
              <a:rPr b="0" i="0" lang="en-GB" sz="2000" u="none" cap="none" strike="noStrike">
                <a:solidFill>
                  <a:schemeClr val="lt1"/>
                </a:solidFill>
                <a:latin typeface="Proxima Nova"/>
                <a:ea typeface="Proxima Nova"/>
                <a:cs typeface="Proxima Nova"/>
                <a:sym typeface="Proxima Nova"/>
              </a:rPr>
              <a:t> 2026</a:t>
            </a:r>
            <a:endParaRPr b="0" i="0" sz="1400" u="none" cap="none" strike="noStrike">
              <a:solidFill>
                <a:schemeClr val="lt1"/>
              </a:solidFill>
              <a:latin typeface="Proxima Nova"/>
              <a:ea typeface="Proxima Nova"/>
              <a:cs typeface="Proxima Nova"/>
              <a:sym typeface="Proxima Nova"/>
            </a:endParaRPr>
          </a:p>
        </p:txBody>
      </p:sp>
      <p:pic>
        <p:nvPicPr>
          <p:cNvPr id="86" name="Google Shape;86;p1"/>
          <p:cNvPicPr preferRelativeResize="0"/>
          <p:nvPr/>
        </p:nvPicPr>
        <p:blipFill rotWithShape="1">
          <a:blip r:embed="rId3">
            <a:alphaModFix/>
          </a:blip>
          <a:srcRect b="0" l="0" r="0" t="0"/>
          <a:stretch/>
        </p:blipFill>
        <p:spPr>
          <a:xfrm>
            <a:off x="3991513" y="461075"/>
            <a:ext cx="4208925" cy="47676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p:nvPr/>
        </p:nvSpPr>
        <p:spPr>
          <a:xfrm>
            <a:off x="10184425" y="-150"/>
            <a:ext cx="20076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2" name="Google Shape;92;p2"/>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sp>
        <p:nvSpPr>
          <p:cNvPr id="93" name="Google Shape;93;p2"/>
          <p:cNvSpPr txBox="1"/>
          <p:nvPr/>
        </p:nvSpPr>
        <p:spPr>
          <a:xfrm>
            <a:off x="939925" y="1033450"/>
            <a:ext cx="7087500" cy="11199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700"/>
              <a:buFont typeface="Arial"/>
              <a:buNone/>
            </a:pPr>
            <a:r>
              <a:rPr lang="en-GB" sz="1500">
                <a:solidFill>
                  <a:srgbClr val="7F7F7F"/>
                </a:solidFill>
                <a:highlight>
                  <a:schemeClr val="lt1"/>
                </a:highlight>
                <a:latin typeface="Proxima Nova"/>
                <a:ea typeface="Proxima Nova"/>
                <a:cs typeface="Proxima Nova"/>
                <a:sym typeface="Proxima Nova"/>
              </a:rPr>
              <a:t>Bij land-based aquacultuur wordt het water niet alleen gezuiverd bij de inname in de kwekerij -waarbij een optimale waterkwaliteit wordt bereikt. Ook het uitgaande water wordt gezuiverd, waardoor de impact op het milieu wordt beperkt</a:t>
            </a:r>
            <a:endParaRPr sz="1500">
              <a:solidFill>
                <a:srgbClr val="7F7F7F"/>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700"/>
              <a:buFont typeface="Arial"/>
              <a:buNone/>
            </a:pPr>
            <a:r>
              <a:t/>
            </a:r>
            <a:endParaRPr sz="1500">
              <a:solidFill>
                <a:srgbClr val="7F7F7F"/>
              </a:solidFill>
              <a:highlight>
                <a:srgbClr val="FFFFFF"/>
              </a:highlight>
              <a:latin typeface="Proxima Nova"/>
              <a:ea typeface="Proxima Nova"/>
              <a:cs typeface="Proxima Nova"/>
              <a:sym typeface="Proxima Nova"/>
            </a:endParaRPr>
          </a:p>
        </p:txBody>
      </p:sp>
      <p:sp>
        <p:nvSpPr>
          <p:cNvPr id="94" name="Google Shape;94;p2"/>
          <p:cNvSpPr txBox="1"/>
          <p:nvPr/>
        </p:nvSpPr>
        <p:spPr>
          <a:xfrm>
            <a:off x="867950" y="2469725"/>
            <a:ext cx="7435200" cy="631800"/>
          </a:xfrm>
          <a:prstGeom prst="rect">
            <a:avLst/>
          </a:prstGeom>
          <a:noFill/>
          <a:ln>
            <a:noFill/>
          </a:ln>
        </p:spPr>
        <p:txBody>
          <a:bodyPr anchorCtr="0" anchor="t" bIns="190800" lIns="198000" spcFirstLastPara="1" rIns="198000" wrap="square" tIns="190800">
            <a:spAutoFit/>
          </a:bodyPr>
          <a:lstStyle/>
          <a:p>
            <a:pPr indent="0" lvl="0" marL="0" marR="0" rtl="0" algn="l">
              <a:lnSpc>
                <a:spcPct val="115000"/>
              </a:lnSpc>
              <a:spcBef>
                <a:spcPts val="1000"/>
              </a:spcBef>
              <a:spcAft>
                <a:spcPts val="1000"/>
              </a:spcAft>
              <a:buClr>
                <a:srgbClr val="000000"/>
              </a:buClr>
              <a:buSzPts val="1400"/>
              <a:buFont typeface="Arial"/>
              <a:buNone/>
            </a:pPr>
            <a:r>
              <a:t/>
            </a:r>
            <a:endParaRPr sz="1600">
              <a:solidFill>
                <a:schemeClr val="dk1"/>
              </a:solidFill>
              <a:latin typeface="Proxima Nova"/>
              <a:ea typeface="Proxima Nova"/>
              <a:cs typeface="Proxima Nova"/>
              <a:sym typeface="Proxima Nova"/>
            </a:endParaRPr>
          </a:p>
        </p:txBody>
      </p:sp>
      <p:pic>
        <p:nvPicPr>
          <p:cNvPr id="95" name="Google Shape;95;p2"/>
          <p:cNvPicPr preferRelativeResize="0"/>
          <p:nvPr/>
        </p:nvPicPr>
        <p:blipFill rotWithShape="1">
          <a:blip r:embed="rId3">
            <a:alphaModFix/>
          </a:blip>
          <a:srcRect b="30719" l="17944" r="17944" t="3767"/>
          <a:stretch/>
        </p:blipFill>
        <p:spPr>
          <a:xfrm>
            <a:off x="233750" y="227125"/>
            <a:ext cx="634197" cy="734100"/>
          </a:xfrm>
          <a:prstGeom prst="rect">
            <a:avLst/>
          </a:prstGeom>
          <a:noFill/>
          <a:ln>
            <a:noFill/>
          </a:ln>
        </p:spPr>
      </p:pic>
      <p:sp>
        <p:nvSpPr>
          <p:cNvPr id="96" name="Google Shape;96;p2"/>
          <p:cNvSpPr txBox="1"/>
          <p:nvPr/>
        </p:nvSpPr>
        <p:spPr>
          <a:xfrm>
            <a:off x="1085325" y="0"/>
            <a:ext cx="9864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000">
                <a:solidFill>
                  <a:srgbClr val="0D0D0D"/>
                </a:solidFill>
                <a:highlight>
                  <a:srgbClr val="FFFFFF"/>
                </a:highlight>
                <a:latin typeface="Proxima Nova"/>
                <a:ea typeface="Proxima Nova"/>
                <a:cs typeface="Proxima Nova"/>
                <a:sym typeface="Proxima Nova"/>
              </a:rPr>
              <a:t>DE </a:t>
            </a:r>
            <a:r>
              <a:rPr b="1" lang="en-GB" sz="3000">
                <a:solidFill>
                  <a:srgbClr val="0D0D0D"/>
                </a:solidFill>
                <a:highlight>
                  <a:srgbClr val="FFFFFF"/>
                </a:highlight>
                <a:latin typeface="Proxima Nova"/>
                <a:ea typeface="Proxima Nova"/>
                <a:cs typeface="Proxima Nova"/>
                <a:sym typeface="Proxima Nova"/>
              </a:rPr>
              <a:t>LAND-BASED VISKWEEK </a:t>
            </a:r>
            <a:r>
              <a:rPr b="1" lang="en-GB" sz="3000">
                <a:solidFill>
                  <a:srgbClr val="0D0D0D"/>
                </a:solidFill>
                <a:highlight>
                  <a:srgbClr val="FFFFFF"/>
                </a:highlight>
                <a:latin typeface="Proxima Nova"/>
                <a:ea typeface="Proxima Nova"/>
                <a:cs typeface="Proxima Nova"/>
                <a:sym typeface="Proxima Nova"/>
              </a:rPr>
              <a:t>(RAS) </a:t>
            </a:r>
            <a:r>
              <a:rPr b="1" lang="en-GB" sz="3000">
                <a:solidFill>
                  <a:srgbClr val="0D0D0D"/>
                </a:solidFill>
                <a:highlight>
                  <a:srgbClr val="FFFFFF"/>
                </a:highlight>
                <a:latin typeface="Proxima Nova"/>
                <a:ea typeface="Proxima Nova"/>
                <a:cs typeface="Proxima Nova"/>
                <a:sym typeface="Proxima Nova"/>
              </a:rPr>
              <a:t>IN HET KORT </a:t>
            </a:r>
            <a:endParaRPr sz="1900"/>
          </a:p>
        </p:txBody>
      </p:sp>
      <p:pic>
        <p:nvPicPr>
          <p:cNvPr id="97" name="Google Shape;97;p2"/>
          <p:cNvPicPr preferRelativeResize="0"/>
          <p:nvPr/>
        </p:nvPicPr>
        <p:blipFill>
          <a:blip r:embed="rId4">
            <a:alphaModFix/>
          </a:blip>
          <a:stretch>
            <a:fillRect/>
          </a:stretch>
        </p:blipFill>
        <p:spPr>
          <a:xfrm>
            <a:off x="747500" y="2090500"/>
            <a:ext cx="5107265" cy="4280375"/>
          </a:xfrm>
          <a:prstGeom prst="rect">
            <a:avLst/>
          </a:prstGeom>
          <a:noFill/>
          <a:ln>
            <a:noFill/>
          </a:ln>
        </p:spPr>
      </p:pic>
      <p:sp>
        <p:nvSpPr>
          <p:cNvPr id="98" name="Google Shape;98;p2"/>
          <p:cNvSpPr txBox="1"/>
          <p:nvPr/>
        </p:nvSpPr>
        <p:spPr>
          <a:xfrm>
            <a:off x="8027425" y="1314975"/>
            <a:ext cx="3823500" cy="201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1"/>
                </a:solidFill>
              </a:rPr>
              <a:t>Uitdagingen in de traditionele aquacultuur</a:t>
            </a:r>
            <a:endParaRPr sz="1500">
              <a:solidFill>
                <a:schemeClr val="dk1"/>
              </a:solidFill>
            </a:endParaRPr>
          </a:p>
          <a:p>
            <a:pPr indent="0" lvl="0" marL="0" rtl="0" algn="l">
              <a:spcBef>
                <a:spcPts val="0"/>
              </a:spcBef>
              <a:spcAft>
                <a:spcPts val="0"/>
              </a:spcAft>
              <a:buNone/>
            </a:pPr>
            <a:r>
              <a:t/>
            </a:r>
            <a:endParaRPr sz="1300">
              <a:solidFill>
                <a:schemeClr val="dk1"/>
              </a:solidFill>
            </a:endParaRPr>
          </a:p>
          <a:p>
            <a:pPr indent="-311150" lvl="0" marL="457200" rtl="0" algn="l">
              <a:spcBef>
                <a:spcPts val="0"/>
              </a:spcBef>
              <a:spcAft>
                <a:spcPts val="0"/>
              </a:spcAft>
              <a:buClr>
                <a:schemeClr val="dk1"/>
              </a:buClr>
              <a:buSzPts val="1300"/>
              <a:buChar char="●"/>
            </a:pPr>
            <a:r>
              <a:rPr lang="en-GB" sz="1300">
                <a:solidFill>
                  <a:schemeClr val="dk1"/>
                </a:solidFill>
              </a:rPr>
              <a:t>Parasieten </a:t>
            </a:r>
            <a:endParaRPr sz="1300">
              <a:solidFill>
                <a:schemeClr val="dk1"/>
              </a:solidFill>
            </a:endParaRPr>
          </a:p>
          <a:p>
            <a:pPr indent="-311150" lvl="0" marL="457200" rtl="0" algn="l">
              <a:spcBef>
                <a:spcPts val="0"/>
              </a:spcBef>
              <a:spcAft>
                <a:spcPts val="0"/>
              </a:spcAft>
              <a:buClr>
                <a:schemeClr val="dk1"/>
              </a:buClr>
              <a:buSzPts val="1300"/>
              <a:buChar char="●"/>
            </a:pPr>
            <a:r>
              <a:rPr lang="en-GB" sz="1300">
                <a:solidFill>
                  <a:schemeClr val="dk1"/>
                </a:solidFill>
              </a:rPr>
              <a:t>Verspreiding van ziekten</a:t>
            </a:r>
            <a:endParaRPr sz="1300">
              <a:solidFill>
                <a:schemeClr val="dk1"/>
              </a:solidFill>
            </a:endParaRPr>
          </a:p>
          <a:p>
            <a:pPr indent="-311150" lvl="0" marL="457200" rtl="0" algn="l">
              <a:spcBef>
                <a:spcPts val="0"/>
              </a:spcBef>
              <a:spcAft>
                <a:spcPts val="0"/>
              </a:spcAft>
              <a:buClr>
                <a:schemeClr val="dk1"/>
              </a:buClr>
              <a:buSzPts val="1300"/>
              <a:buChar char="●"/>
            </a:pPr>
            <a:r>
              <a:rPr lang="en-GB" sz="1300">
                <a:solidFill>
                  <a:schemeClr val="dk1"/>
                </a:solidFill>
              </a:rPr>
              <a:t>Milieuschade</a:t>
            </a:r>
            <a:endParaRPr sz="1300">
              <a:solidFill>
                <a:schemeClr val="dk1"/>
              </a:solidFill>
            </a:endParaRPr>
          </a:p>
          <a:p>
            <a:pPr indent="-311150" lvl="0" marL="457200" rtl="0" algn="l">
              <a:spcBef>
                <a:spcPts val="0"/>
              </a:spcBef>
              <a:spcAft>
                <a:spcPts val="0"/>
              </a:spcAft>
              <a:buClr>
                <a:schemeClr val="dk1"/>
              </a:buClr>
              <a:buSzPts val="1300"/>
              <a:buChar char="●"/>
            </a:pPr>
            <a:r>
              <a:rPr lang="en-GB" sz="1300">
                <a:solidFill>
                  <a:schemeClr val="dk1"/>
                </a:solidFill>
              </a:rPr>
              <a:t>Gebruik van chemicaliën </a:t>
            </a:r>
            <a:endParaRPr sz="1300">
              <a:solidFill>
                <a:schemeClr val="dk1"/>
              </a:solidFill>
            </a:endParaRPr>
          </a:p>
          <a:p>
            <a:pPr indent="-311150" lvl="0" marL="457200" rtl="0" algn="l">
              <a:spcBef>
                <a:spcPts val="0"/>
              </a:spcBef>
              <a:spcAft>
                <a:spcPts val="0"/>
              </a:spcAft>
              <a:buClr>
                <a:schemeClr val="dk1"/>
              </a:buClr>
              <a:buSzPts val="1300"/>
              <a:buChar char="●"/>
            </a:pPr>
            <a:r>
              <a:rPr lang="en-GB" sz="1300">
                <a:solidFill>
                  <a:schemeClr val="dk1"/>
                </a:solidFill>
              </a:rPr>
              <a:t>Gebruik van antibiotica </a:t>
            </a:r>
            <a:endParaRPr sz="1300">
              <a:solidFill>
                <a:schemeClr val="dk1"/>
              </a:solidFill>
            </a:endParaRPr>
          </a:p>
          <a:p>
            <a:pPr indent="-311150" lvl="0" marL="457200" rtl="0" algn="l">
              <a:spcBef>
                <a:spcPts val="0"/>
              </a:spcBef>
              <a:spcAft>
                <a:spcPts val="0"/>
              </a:spcAft>
              <a:buClr>
                <a:schemeClr val="dk1"/>
              </a:buClr>
              <a:buSzPts val="1300"/>
              <a:buChar char="●"/>
            </a:pPr>
            <a:r>
              <a:rPr lang="en-GB" sz="1300">
                <a:solidFill>
                  <a:schemeClr val="dk1"/>
                </a:solidFill>
              </a:rPr>
              <a:t>Microplastics </a:t>
            </a:r>
            <a:endParaRPr sz="1300">
              <a:solidFill>
                <a:schemeClr val="dk1"/>
              </a:solidFill>
            </a:endParaRPr>
          </a:p>
          <a:p>
            <a:pPr indent="-311150" lvl="0" marL="457200" rtl="0" algn="l">
              <a:spcBef>
                <a:spcPts val="0"/>
              </a:spcBef>
              <a:spcAft>
                <a:spcPts val="0"/>
              </a:spcAft>
              <a:buClr>
                <a:schemeClr val="dk1"/>
              </a:buClr>
              <a:buSzPts val="1300"/>
              <a:buChar char="●"/>
            </a:pPr>
            <a:r>
              <a:rPr lang="en-GB" sz="1300">
                <a:solidFill>
                  <a:schemeClr val="dk1"/>
                </a:solidFill>
              </a:rPr>
              <a:t>Vissen breken uit </a:t>
            </a:r>
            <a:endParaRPr sz="1300">
              <a:solidFill>
                <a:schemeClr val="dk1"/>
              </a:solidFill>
            </a:endParaRPr>
          </a:p>
        </p:txBody>
      </p:sp>
      <p:sp>
        <p:nvSpPr>
          <p:cNvPr id="99" name="Google Shape;99;p2"/>
          <p:cNvSpPr txBox="1"/>
          <p:nvPr/>
        </p:nvSpPr>
        <p:spPr>
          <a:xfrm>
            <a:off x="6800300" y="3634750"/>
            <a:ext cx="5174400" cy="280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200">
                <a:solidFill>
                  <a:schemeClr val="dk1"/>
                </a:solidFill>
              </a:rPr>
              <a:t>Geavanceerde land-based aquacultuur (RAS) is het kweken van hoogwaardige vis, schaal- en schelpdieren onder gecontroleerde, optimale omstandigheden op het land, vergelijkbaar met een kas voor vissen.</a:t>
            </a:r>
            <a:endParaRPr sz="1200">
              <a:solidFill>
                <a:schemeClr val="dk1"/>
              </a:solidFill>
            </a:endParaRPr>
          </a:p>
          <a:p>
            <a:pPr indent="0" lvl="0" marL="0" rtl="0" algn="l">
              <a:lnSpc>
                <a:spcPct val="115000"/>
              </a:lnSpc>
              <a:spcBef>
                <a:spcPts val="800"/>
              </a:spcBef>
              <a:spcAft>
                <a:spcPts val="0"/>
              </a:spcAft>
              <a:buNone/>
            </a:pPr>
            <a:r>
              <a:rPr lang="en-GB" sz="1200">
                <a:solidFill>
                  <a:schemeClr val="dk1"/>
                </a:solidFill>
              </a:rPr>
              <a:t>De technologie heeft de afgelopen tien jaar een aanzienlijke ontwikkeling doorgemaakt, van het bewijs van het concept op pilot-niveau, tot commerciële schaal. Dit levert enorme verbeteringen van de structurele uitdagingen qua consistente levering en milieu-impact van zowel de wildvangst als de traditionele aquacultuur op.</a:t>
            </a:r>
            <a:endParaRPr sz="1200">
              <a:solidFill>
                <a:schemeClr val="dk1"/>
              </a:solidFill>
            </a:endParaRPr>
          </a:p>
          <a:p>
            <a:pPr indent="0" lvl="0" marL="0" rtl="0" algn="l">
              <a:lnSpc>
                <a:spcPct val="115000"/>
              </a:lnSpc>
              <a:spcBef>
                <a:spcPts val="800"/>
              </a:spcBef>
              <a:spcAft>
                <a:spcPts val="0"/>
              </a:spcAft>
              <a:buNone/>
            </a:pPr>
            <a:r>
              <a:t/>
            </a:r>
            <a:endParaRPr sz="1200">
              <a:solidFill>
                <a:schemeClr val="dk1"/>
              </a:solidFill>
            </a:endParaRPr>
          </a:p>
          <a:p>
            <a:pPr indent="0" lvl="0" marL="0" rtl="0" algn="l">
              <a:lnSpc>
                <a:spcPct val="115000"/>
              </a:lnSpc>
              <a:spcBef>
                <a:spcPts val="800"/>
              </a:spcBef>
              <a:spcAft>
                <a:spcPts val="800"/>
              </a:spcAft>
              <a:buNone/>
            </a:pPr>
            <a:r>
              <a:t/>
            </a:r>
            <a:endParaRPr sz="12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g3f9ff6bc3ea_1_18"/>
          <p:cNvSpPr/>
          <p:nvPr/>
        </p:nvSpPr>
        <p:spPr>
          <a:xfrm>
            <a:off x="10184425" y="-150"/>
            <a:ext cx="20076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5" name="Google Shape;105;g3f9ff6bc3ea_1_18"/>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sp>
        <p:nvSpPr>
          <p:cNvPr id="106" name="Google Shape;106;g3f9ff6bc3ea_1_18"/>
          <p:cNvSpPr txBox="1"/>
          <p:nvPr/>
        </p:nvSpPr>
        <p:spPr>
          <a:xfrm>
            <a:off x="939925" y="1154750"/>
            <a:ext cx="7087500" cy="14715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700"/>
              <a:buFont typeface="Arial"/>
              <a:buNone/>
            </a:pPr>
            <a:r>
              <a:rPr lang="en-GB" sz="1600">
                <a:solidFill>
                  <a:srgbClr val="7F7F7F"/>
                </a:solidFill>
                <a:highlight>
                  <a:schemeClr val="lt1"/>
                </a:highlight>
                <a:latin typeface="Proxima Nova"/>
                <a:ea typeface="Proxima Nova"/>
                <a:cs typeface="Proxima Nova"/>
                <a:sym typeface="Proxima Nova"/>
              </a:rPr>
              <a:t>The Black Cod Company is klaar om een deel van het premium marktsegment te veroveren- te beginnen met de EU - door de import van black cod te vervangen door hoogwaardige, duurzame, verse en lokale land-based kweek in Nederland.</a:t>
            </a:r>
            <a:endParaRPr sz="1600">
              <a:solidFill>
                <a:srgbClr val="7F7F7F"/>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700"/>
              <a:buFont typeface="Arial"/>
              <a:buNone/>
            </a:pPr>
            <a:r>
              <a:t/>
            </a:r>
            <a:endParaRPr sz="1600">
              <a:solidFill>
                <a:srgbClr val="7F7F7F"/>
              </a:solidFill>
              <a:highlight>
                <a:srgbClr val="FFFFFF"/>
              </a:highlight>
              <a:latin typeface="Proxima Nova"/>
              <a:ea typeface="Proxima Nova"/>
              <a:cs typeface="Proxima Nova"/>
              <a:sym typeface="Proxima Nova"/>
            </a:endParaRPr>
          </a:p>
        </p:txBody>
      </p:sp>
      <p:sp>
        <p:nvSpPr>
          <p:cNvPr id="107" name="Google Shape;107;g3f9ff6bc3ea_1_18"/>
          <p:cNvSpPr txBox="1"/>
          <p:nvPr/>
        </p:nvSpPr>
        <p:spPr>
          <a:xfrm>
            <a:off x="867950" y="2469725"/>
            <a:ext cx="7435200" cy="4797900"/>
          </a:xfrm>
          <a:prstGeom prst="rect">
            <a:avLst/>
          </a:prstGeom>
          <a:noFill/>
          <a:ln>
            <a:noFill/>
          </a:ln>
        </p:spPr>
        <p:txBody>
          <a:bodyPr anchorCtr="0" anchor="t" bIns="190800" lIns="198000" spcFirstLastPara="1" rIns="198000" wrap="square" tIns="190800">
            <a:spAutoFit/>
          </a:bodyPr>
          <a:lstStyle/>
          <a:p>
            <a:pPr indent="0" lvl="0" marL="0" rtl="0" algn="l">
              <a:lnSpc>
                <a:spcPct val="138000"/>
              </a:lnSpc>
              <a:spcBef>
                <a:spcPts val="0"/>
              </a:spcBef>
              <a:spcAft>
                <a:spcPts val="0"/>
              </a:spcAft>
              <a:buClr>
                <a:schemeClr val="dk1"/>
              </a:buClr>
              <a:buSzPts val="1100"/>
              <a:buFont typeface="Arial"/>
              <a:buNone/>
            </a:pPr>
            <a:r>
              <a:rPr lang="en-GB" sz="1700">
                <a:solidFill>
                  <a:schemeClr val="dk1"/>
                </a:solidFill>
                <a:highlight>
                  <a:schemeClr val="lt1"/>
                </a:highlight>
              </a:rPr>
              <a:t>Het bedrijf wordt geleid door een team van ervaren aquacultuur ondernemers en operationele professionals en voldoet aan de kritische drie-eenheid voor een optimale business case voor de land-based kweek:</a:t>
            </a:r>
            <a:endParaRPr sz="1700">
              <a:solidFill>
                <a:schemeClr val="dk1"/>
              </a:solidFill>
              <a:highlight>
                <a:schemeClr val="lt1"/>
              </a:highlight>
            </a:endParaRPr>
          </a:p>
          <a:p>
            <a:pPr indent="-279400" lvl="0" marL="292100" rtl="0" algn="l">
              <a:lnSpc>
                <a:spcPct val="138000"/>
              </a:lnSpc>
              <a:spcBef>
                <a:spcPts val="0"/>
              </a:spcBef>
              <a:spcAft>
                <a:spcPts val="0"/>
              </a:spcAft>
              <a:buClr>
                <a:schemeClr val="dk1"/>
              </a:buClr>
              <a:buSzPts val="1100"/>
              <a:buFont typeface="Arial"/>
              <a:buNone/>
            </a:pPr>
            <a:r>
              <a:rPr lang="en-GB" sz="1700">
                <a:solidFill>
                  <a:schemeClr val="dk1"/>
                </a:solidFill>
                <a:highlight>
                  <a:schemeClr val="lt1"/>
                </a:highlight>
              </a:rPr>
              <a:t>-	Black cod behoort wereldwijd tot de meest exclusieve vissoorten in het topsegment van restaurants en detailhandel.</a:t>
            </a:r>
            <a:endParaRPr sz="1700">
              <a:solidFill>
                <a:schemeClr val="dk1"/>
              </a:solidFill>
              <a:highlight>
                <a:schemeClr val="lt1"/>
              </a:highlight>
            </a:endParaRPr>
          </a:p>
          <a:p>
            <a:pPr indent="-279400" lvl="0" marL="292100" rtl="0" algn="l">
              <a:lnSpc>
                <a:spcPct val="138000"/>
              </a:lnSpc>
              <a:spcBef>
                <a:spcPts val="0"/>
              </a:spcBef>
              <a:spcAft>
                <a:spcPts val="0"/>
              </a:spcAft>
              <a:buClr>
                <a:schemeClr val="dk1"/>
              </a:buClr>
              <a:buSzPts val="1100"/>
              <a:buFont typeface="Arial"/>
              <a:buNone/>
            </a:pPr>
            <a:r>
              <a:rPr lang="en-GB" sz="1700">
                <a:solidFill>
                  <a:schemeClr val="dk1"/>
                </a:solidFill>
                <a:highlight>
                  <a:schemeClr val="lt1"/>
                </a:highlight>
              </a:rPr>
              <a:t>-	Productie op een markt waar het product niet lokaal verkrijgbaar is.</a:t>
            </a:r>
            <a:endParaRPr sz="1700">
              <a:solidFill>
                <a:schemeClr val="dk1"/>
              </a:solidFill>
              <a:highlight>
                <a:schemeClr val="lt1"/>
              </a:highlight>
            </a:endParaRPr>
          </a:p>
          <a:p>
            <a:pPr indent="-279400" lvl="0" marL="292100" rtl="0" algn="l">
              <a:lnSpc>
                <a:spcPct val="138000"/>
              </a:lnSpc>
              <a:spcBef>
                <a:spcPts val="0"/>
              </a:spcBef>
              <a:spcAft>
                <a:spcPts val="0"/>
              </a:spcAft>
              <a:buClr>
                <a:schemeClr val="dk1"/>
              </a:buClr>
              <a:buSzPts val="1100"/>
              <a:buFont typeface="Arial"/>
              <a:buNone/>
            </a:pPr>
            <a:r>
              <a:rPr lang="en-GB" sz="1700">
                <a:solidFill>
                  <a:schemeClr val="dk1"/>
                </a:solidFill>
                <a:highlight>
                  <a:schemeClr val="lt1"/>
                </a:highlight>
              </a:rPr>
              <a:t>-	De soort is zeer geschikt voor RAS-kweek op het land (RAS=Recirculating Aquaculture System) met een via protocollen beproefde, volledige gesloten broedcyclus.</a:t>
            </a:r>
            <a:endParaRPr sz="1700">
              <a:solidFill>
                <a:schemeClr val="dk1"/>
              </a:solidFill>
              <a:highlight>
                <a:schemeClr val="lt1"/>
              </a:highlight>
            </a:endParaRPr>
          </a:p>
          <a:p>
            <a:pPr indent="0" lvl="0" marL="0" rtl="0" algn="l">
              <a:lnSpc>
                <a:spcPct val="115000"/>
              </a:lnSpc>
              <a:spcBef>
                <a:spcPts val="1000"/>
              </a:spcBef>
              <a:spcAft>
                <a:spcPts val="0"/>
              </a:spcAft>
              <a:buClr>
                <a:schemeClr val="dk1"/>
              </a:buClr>
              <a:buSzPts val="1400"/>
              <a:buFont typeface="Arial"/>
              <a:buNone/>
            </a:pPr>
            <a:r>
              <a:t/>
            </a:r>
            <a:endParaRPr sz="1600">
              <a:solidFill>
                <a:schemeClr val="dk1"/>
              </a:solidFill>
              <a:latin typeface="Proxima Nova"/>
              <a:ea typeface="Proxima Nova"/>
              <a:cs typeface="Proxima Nova"/>
              <a:sym typeface="Proxima Nova"/>
            </a:endParaRPr>
          </a:p>
          <a:p>
            <a:pPr indent="0" lvl="0" marL="0" marR="0" rtl="0" algn="l">
              <a:lnSpc>
                <a:spcPct val="115000"/>
              </a:lnSpc>
              <a:spcBef>
                <a:spcPts val="1000"/>
              </a:spcBef>
              <a:spcAft>
                <a:spcPts val="1000"/>
              </a:spcAft>
              <a:buClr>
                <a:srgbClr val="000000"/>
              </a:buClr>
              <a:buSzPts val="1400"/>
              <a:buFont typeface="Arial"/>
              <a:buNone/>
            </a:pPr>
            <a:r>
              <a:t/>
            </a:r>
            <a:endParaRPr sz="1700">
              <a:solidFill>
                <a:schemeClr val="dk1"/>
              </a:solidFill>
              <a:highlight>
                <a:srgbClr val="FFFFFF"/>
              </a:highlight>
            </a:endParaRPr>
          </a:p>
        </p:txBody>
      </p:sp>
      <p:pic>
        <p:nvPicPr>
          <p:cNvPr id="108" name="Google Shape;108;g3f9ff6bc3ea_1_18"/>
          <p:cNvPicPr preferRelativeResize="0"/>
          <p:nvPr/>
        </p:nvPicPr>
        <p:blipFill rotWithShape="1">
          <a:blip r:embed="rId3">
            <a:alphaModFix/>
          </a:blip>
          <a:srcRect b="0" l="0" r="0" t="0"/>
          <a:stretch/>
        </p:blipFill>
        <p:spPr>
          <a:xfrm>
            <a:off x="8517850" y="3780792"/>
            <a:ext cx="3194950" cy="2149558"/>
          </a:xfrm>
          <a:prstGeom prst="rect">
            <a:avLst/>
          </a:prstGeom>
          <a:noFill/>
          <a:ln>
            <a:noFill/>
          </a:ln>
        </p:spPr>
      </p:pic>
      <p:pic>
        <p:nvPicPr>
          <p:cNvPr id="109" name="Google Shape;109;g3f9ff6bc3ea_1_18"/>
          <p:cNvPicPr preferRelativeResize="0"/>
          <p:nvPr/>
        </p:nvPicPr>
        <p:blipFill rotWithShape="1">
          <a:blip r:embed="rId4">
            <a:alphaModFix/>
          </a:blip>
          <a:srcRect b="0" l="0" r="0" t="0"/>
          <a:stretch/>
        </p:blipFill>
        <p:spPr>
          <a:xfrm>
            <a:off x="8517850" y="1154750"/>
            <a:ext cx="3194949" cy="2427896"/>
          </a:xfrm>
          <a:prstGeom prst="rect">
            <a:avLst/>
          </a:prstGeom>
          <a:noFill/>
          <a:ln>
            <a:noFill/>
          </a:ln>
        </p:spPr>
      </p:pic>
      <p:pic>
        <p:nvPicPr>
          <p:cNvPr id="110" name="Google Shape;110;g3f9ff6bc3ea_1_18"/>
          <p:cNvPicPr preferRelativeResize="0"/>
          <p:nvPr/>
        </p:nvPicPr>
        <p:blipFill rotWithShape="1">
          <a:blip r:embed="rId5">
            <a:alphaModFix/>
          </a:blip>
          <a:srcRect b="30719" l="17945" r="17945" t="3767"/>
          <a:stretch/>
        </p:blipFill>
        <p:spPr>
          <a:xfrm>
            <a:off x="233750" y="227125"/>
            <a:ext cx="634197" cy="734100"/>
          </a:xfrm>
          <a:prstGeom prst="rect">
            <a:avLst/>
          </a:prstGeom>
          <a:noFill/>
          <a:ln>
            <a:noFill/>
          </a:ln>
        </p:spPr>
      </p:pic>
      <p:sp>
        <p:nvSpPr>
          <p:cNvPr id="111" name="Google Shape;111;g3f9ff6bc3ea_1_18"/>
          <p:cNvSpPr txBox="1"/>
          <p:nvPr/>
        </p:nvSpPr>
        <p:spPr>
          <a:xfrm>
            <a:off x="1085325" y="0"/>
            <a:ext cx="7736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000">
                <a:solidFill>
                  <a:srgbClr val="0D0D0D"/>
                </a:solidFill>
                <a:highlight>
                  <a:srgbClr val="FFFFFF"/>
                </a:highlight>
                <a:latin typeface="Proxima Nova"/>
                <a:ea typeface="Proxima Nova"/>
                <a:cs typeface="Proxima Nova"/>
                <a:sym typeface="Proxima Nova"/>
              </a:rPr>
              <a:t>INTRODUCTIE THE BLACK COD COMPANY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3"/>
          <p:cNvSpPr/>
          <p:nvPr/>
        </p:nvSpPr>
        <p:spPr>
          <a:xfrm>
            <a:off x="8900375" y="-150"/>
            <a:ext cx="32916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3"/>
          <p:cNvSpPr txBox="1"/>
          <p:nvPr/>
        </p:nvSpPr>
        <p:spPr>
          <a:xfrm>
            <a:off x="912525" y="961225"/>
            <a:ext cx="6869400" cy="5805000"/>
          </a:xfrm>
          <a:prstGeom prst="rect">
            <a:avLst/>
          </a:prstGeom>
          <a:noFill/>
          <a:ln>
            <a:noFill/>
          </a:ln>
        </p:spPr>
        <p:txBody>
          <a:bodyPr anchorCtr="0" anchor="t" bIns="190800" lIns="198000" spcFirstLastPara="1" rIns="198000" wrap="square" tIns="190800">
            <a:spAutoFit/>
          </a:bodyPr>
          <a:lstStyle/>
          <a:p>
            <a:pPr indent="0" lvl="0" marL="0" rtl="0" algn="l">
              <a:lnSpc>
                <a:spcPct val="115000"/>
              </a:lnSpc>
              <a:spcBef>
                <a:spcPts val="0"/>
              </a:spcBef>
              <a:spcAft>
                <a:spcPts val="0"/>
              </a:spcAft>
              <a:buClr>
                <a:schemeClr val="dk1"/>
              </a:buClr>
              <a:buSzPts val="1400"/>
              <a:buFont typeface="Arial"/>
              <a:buNone/>
            </a:pPr>
            <a:r>
              <a:rPr b="1" lang="en-GB">
                <a:solidFill>
                  <a:schemeClr val="dk1"/>
                </a:solidFill>
                <a:latin typeface="Proxima Nova"/>
                <a:ea typeface="Proxima Nova"/>
                <a:cs typeface="Proxima Nova"/>
                <a:sym typeface="Proxima Nova"/>
              </a:rPr>
              <a:t>Wereldwijde aanvoer en importafhankelijkheid</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lang="en-GB">
                <a:solidFill>
                  <a:schemeClr val="dk1"/>
                </a:solidFill>
                <a:latin typeface="Proxima Nova"/>
                <a:ea typeface="Proxima Nova"/>
                <a:cs typeface="Proxima Nova"/>
                <a:sym typeface="Proxima Nova"/>
              </a:rPr>
              <a:t>De huidige wereldwijde aanvoer van black cod is afhankelijk van de visserij in Alaska en Canada, die onder streng visserijbeheer staat en de wilde vangst beperkt tot gemiddeld 20.000 tot 30.000 ton per jaar, en minder dan 1.000 ton per jaar van de zeekweek (open netten) in Noord-Amerika. Bijna de helft van dat totale aanbod wordt wereldwijd geëxporteerd, meestal bevroren.</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400"/>
              <a:buFont typeface="Arial"/>
              <a:buNone/>
            </a:pPr>
            <a:r>
              <a:rPr b="1" lang="en-GB">
                <a:solidFill>
                  <a:schemeClr val="dk1"/>
                </a:solidFill>
                <a:latin typeface="Proxima Nova"/>
                <a:ea typeface="Proxima Nova"/>
                <a:cs typeface="Proxima Nova"/>
                <a:sym typeface="Proxima Nova"/>
              </a:rPr>
              <a:t>Afzet in toprestaurants en de luxe detailhandel</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400"/>
              <a:buFont typeface="Arial"/>
              <a:buNone/>
            </a:pPr>
            <a:r>
              <a:rPr lang="en-GB">
                <a:solidFill>
                  <a:schemeClr val="dk1"/>
                </a:solidFill>
                <a:latin typeface="Proxima Nova"/>
                <a:ea typeface="Proxima Nova"/>
                <a:cs typeface="Proxima Nova"/>
                <a:sym typeface="Proxima Nova"/>
              </a:rPr>
              <a:t>De internationaal gerenommeerde chef-kok Nobu Matsuhisa heeft een grote rol gespeeld bij de popularisering van black cod. Deze bekendheid heeft de wereldwijde vraag naar en erkenning van black cod aanzienlijk gestimuleerd, vooral in het topsegment van de restaurants en in de premium detailhandel.</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b="1" lang="en-GB">
                <a:solidFill>
                  <a:schemeClr val="dk1"/>
                </a:solidFill>
                <a:latin typeface="Proxima Nova"/>
                <a:ea typeface="Proxima Nova"/>
                <a:cs typeface="Proxima Nova"/>
                <a:sym typeface="Proxima Nova"/>
              </a:rPr>
              <a:t>Europese markttrends</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lang="en-GB">
                <a:solidFill>
                  <a:schemeClr val="dk1"/>
                </a:solidFill>
                <a:latin typeface="Proxima Nova"/>
                <a:ea typeface="Proxima Nova"/>
                <a:cs typeface="Proxima Nova"/>
                <a:sym typeface="Proxima Nova"/>
              </a:rPr>
              <a:t>In Europa behoort black cod tot de duurste premium vissoorten. De EU-markt is volledig afhankelijk van import en laat een stijgende trend zien in volumes, die voornamelijk diepgevroren worden aangeleverd naast een beperkte seizoensgebonden aanvoer van verse black cod uit Noord-Amerika.</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b="1" lang="en-GB">
                <a:solidFill>
                  <a:schemeClr val="dk1"/>
                </a:solidFill>
                <a:latin typeface="Proxima Nova"/>
                <a:ea typeface="Proxima Nova"/>
                <a:cs typeface="Proxima Nova"/>
                <a:sym typeface="Proxima Nova"/>
              </a:rPr>
              <a:t>Kenmerken en culinaire veelzijdigheid</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lang="en-GB">
                <a:solidFill>
                  <a:schemeClr val="dk1"/>
                </a:solidFill>
                <a:latin typeface="Proxima Nova"/>
                <a:ea typeface="Proxima Nova"/>
                <a:cs typeface="Proxima Nova"/>
                <a:sym typeface="Proxima Nova"/>
              </a:rPr>
              <a:t>Black cod staat bekend om zijn rijke, boterachtige smaakprofiel. De culinaire veelzijdigheid maakt de vis geschikt voor verschillende bereidingswijzen, waaronder roken, braden, sauteren, grillen en de meest bekende, black cod geglazuurd met Miso.</a:t>
            </a:r>
            <a:endParaRPr>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400"/>
              <a:buFont typeface="Arial"/>
              <a:buNone/>
            </a:pPr>
            <a:r>
              <a:t/>
            </a:r>
            <a:endParaRPr b="1">
              <a:solidFill>
                <a:schemeClr val="dk1"/>
              </a:solidFill>
              <a:latin typeface="Proxima Nova"/>
              <a:ea typeface="Proxima Nova"/>
              <a:cs typeface="Proxima Nova"/>
              <a:sym typeface="Proxima Nova"/>
            </a:endParaRPr>
          </a:p>
        </p:txBody>
      </p:sp>
      <p:sp>
        <p:nvSpPr>
          <p:cNvPr id="118" name="Google Shape;118;p3"/>
          <p:cNvSpPr txBox="1"/>
          <p:nvPr>
            <p:ph type="title"/>
          </p:nvPr>
        </p:nvSpPr>
        <p:spPr>
          <a:xfrm>
            <a:off x="990600" y="333900"/>
            <a:ext cx="10515600" cy="474900"/>
          </a:xfrm>
          <a:prstGeom prst="rect">
            <a:avLst/>
          </a:prstGeom>
          <a:noFill/>
          <a:ln>
            <a:noFill/>
          </a:ln>
        </p:spPr>
        <p:txBody>
          <a:bodyPr anchorCtr="0" anchor="ctr" bIns="45700" lIns="90000" spcFirstLastPara="1" rIns="91425" wrap="square" tIns="45700">
            <a:noAutofit/>
          </a:bodyPr>
          <a:lstStyle/>
          <a:p>
            <a:pPr indent="0" lvl="0" marL="0" rtl="0" algn="l">
              <a:lnSpc>
                <a:spcPct val="90000"/>
              </a:lnSpc>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MARKTKANSEN</a:t>
            </a:r>
            <a:endParaRPr b="1" sz="3800">
              <a:latin typeface="Proxima Nova"/>
              <a:ea typeface="Proxima Nova"/>
              <a:cs typeface="Proxima Nova"/>
              <a:sym typeface="Proxima Nova"/>
            </a:endParaRPr>
          </a:p>
        </p:txBody>
      </p:sp>
      <p:cxnSp>
        <p:nvCxnSpPr>
          <p:cNvPr id="119" name="Google Shape;119;p3"/>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pic>
        <p:nvPicPr>
          <p:cNvPr id="120" name="Google Shape;120;p3"/>
          <p:cNvPicPr preferRelativeResize="0"/>
          <p:nvPr/>
        </p:nvPicPr>
        <p:blipFill rotWithShape="1">
          <a:blip r:embed="rId3">
            <a:alphaModFix/>
          </a:blip>
          <a:srcRect b="30719" l="17944" r="17944" t="3767"/>
          <a:stretch/>
        </p:blipFill>
        <p:spPr>
          <a:xfrm>
            <a:off x="233750" y="227125"/>
            <a:ext cx="634197" cy="734100"/>
          </a:xfrm>
          <a:prstGeom prst="rect">
            <a:avLst/>
          </a:prstGeom>
          <a:noFill/>
          <a:ln>
            <a:noFill/>
          </a:ln>
        </p:spPr>
      </p:pic>
      <p:grpSp>
        <p:nvGrpSpPr>
          <p:cNvPr id="121" name="Google Shape;121;p3"/>
          <p:cNvGrpSpPr/>
          <p:nvPr/>
        </p:nvGrpSpPr>
        <p:grpSpPr>
          <a:xfrm>
            <a:off x="7942500" y="1366100"/>
            <a:ext cx="3711001" cy="4139700"/>
            <a:chOff x="7942500" y="1366100"/>
            <a:chExt cx="3711001" cy="4139700"/>
          </a:xfrm>
        </p:grpSpPr>
        <p:grpSp>
          <p:nvGrpSpPr>
            <p:cNvPr id="122" name="Google Shape;122;p3"/>
            <p:cNvGrpSpPr/>
            <p:nvPr/>
          </p:nvGrpSpPr>
          <p:grpSpPr>
            <a:xfrm>
              <a:off x="7968812" y="1366107"/>
              <a:ext cx="3684689" cy="4125788"/>
              <a:chOff x="7252755" y="2306650"/>
              <a:chExt cx="4064742" cy="4551338"/>
            </a:xfrm>
          </p:grpSpPr>
          <p:sp>
            <p:nvSpPr>
              <p:cNvPr id="123" name="Google Shape;123;p3"/>
              <p:cNvSpPr/>
              <p:nvPr/>
            </p:nvSpPr>
            <p:spPr>
              <a:xfrm>
                <a:off x="7252775" y="2306650"/>
                <a:ext cx="4064700" cy="4532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4" name="Google Shape;124;p3"/>
              <p:cNvPicPr preferRelativeResize="0"/>
              <p:nvPr/>
            </p:nvPicPr>
            <p:blipFill rotWithShape="1">
              <a:blip r:embed="rId4">
                <a:alphaModFix/>
              </a:blip>
              <a:srcRect b="0" l="0" r="0" t="0"/>
              <a:stretch/>
            </p:blipFill>
            <p:spPr>
              <a:xfrm>
                <a:off x="7252755" y="2325362"/>
                <a:ext cx="4064742" cy="4532626"/>
              </a:xfrm>
              <a:prstGeom prst="rect">
                <a:avLst/>
              </a:prstGeom>
              <a:noFill/>
              <a:ln>
                <a:noFill/>
              </a:ln>
            </p:spPr>
          </p:pic>
        </p:grpSp>
        <p:sp>
          <p:nvSpPr>
            <p:cNvPr id="125" name="Google Shape;125;p3"/>
            <p:cNvSpPr/>
            <p:nvPr/>
          </p:nvSpPr>
          <p:spPr>
            <a:xfrm>
              <a:off x="7942500" y="1366100"/>
              <a:ext cx="3711000" cy="41397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p:nvPr/>
        </p:nvSpPr>
        <p:spPr>
          <a:xfrm>
            <a:off x="6999425" y="-150"/>
            <a:ext cx="51927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1" name="Google Shape;131;p5"/>
          <p:cNvPicPr preferRelativeResize="0"/>
          <p:nvPr/>
        </p:nvPicPr>
        <p:blipFill rotWithShape="1">
          <a:blip r:embed="rId3">
            <a:alphaModFix/>
          </a:blip>
          <a:srcRect b="495" l="20207" r="12291" t="-497"/>
          <a:stretch/>
        </p:blipFill>
        <p:spPr>
          <a:xfrm>
            <a:off x="6388400" y="2488124"/>
            <a:ext cx="1201824" cy="1191623"/>
          </a:xfrm>
          <a:prstGeom prst="rect">
            <a:avLst/>
          </a:prstGeom>
          <a:noFill/>
          <a:ln>
            <a:noFill/>
          </a:ln>
        </p:spPr>
      </p:pic>
      <p:pic>
        <p:nvPicPr>
          <p:cNvPr id="132" name="Google Shape;132;p5"/>
          <p:cNvPicPr preferRelativeResize="0"/>
          <p:nvPr/>
        </p:nvPicPr>
        <p:blipFill rotWithShape="1">
          <a:blip r:embed="rId4">
            <a:alphaModFix/>
          </a:blip>
          <a:srcRect b="8855" l="15352" r="20924" t="5747"/>
          <a:stretch/>
        </p:blipFill>
        <p:spPr>
          <a:xfrm>
            <a:off x="6388400" y="1178850"/>
            <a:ext cx="1201824" cy="1182067"/>
          </a:xfrm>
          <a:prstGeom prst="rect">
            <a:avLst/>
          </a:prstGeom>
          <a:noFill/>
          <a:ln>
            <a:noFill/>
          </a:ln>
        </p:spPr>
      </p:pic>
      <p:sp>
        <p:nvSpPr>
          <p:cNvPr id="133" name="Google Shape;133;p5"/>
          <p:cNvSpPr txBox="1"/>
          <p:nvPr/>
        </p:nvSpPr>
        <p:spPr>
          <a:xfrm>
            <a:off x="7714274" y="2589387"/>
            <a:ext cx="4142400" cy="1031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Avenir"/>
              <a:buNone/>
            </a:pPr>
            <a:r>
              <a:rPr b="1" i="0" lang="en-GB" sz="1400" u="none" cap="none" strike="noStrike">
                <a:solidFill>
                  <a:schemeClr val="dk1"/>
                </a:solidFill>
                <a:latin typeface="Proxima Nova"/>
                <a:ea typeface="Proxima Nova"/>
                <a:cs typeface="Proxima Nova"/>
                <a:sym typeface="Proxima Nova"/>
              </a:rPr>
              <a:t>THUE HOLM</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300"/>
              </a:spcBef>
              <a:spcAft>
                <a:spcPts val="0"/>
              </a:spcAft>
              <a:buClr>
                <a:srgbClr val="FFFFFF"/>
              </a:buClr>
              <a:buSzPts val="1400"/>
              <a:buFont typeface="Avenir"/>
              <a:buNone/>
            </a:pPr>
            <a:r>
              <a:rPr b="0" i="1" lang="en-GB" sz="1400" u="none" cap="none" strike="noStrike">
                <a:solidFill>
                  <a:schemeClr val="dk1"/>
                </a:solidFill>
                <a:latin typeface="Proxima Nova"/>
                <a:ea typeface="Proxima Nova"/>
                <a:cs typeface="Proxima Nova"/>
                <a:sym typeface="Proxima Nova"/>
              </a:rPr>
              <a:t>Managing Partner AquaFounders Capital</a:t>
            </a:r>
            <a:br>
              <a:rPr b="0" i="0" lang="en-GB" sz="1400" u="none" cap="none" strike="noStrike">
                <a:solidFill>
                  <a:schemeClr val="dk1"/>
                </a:solidFill>
                <a:latin typeface="Proxima Nova"/>
                <a:ea typeface="Proxima Nova"/>
                <a:cs typeface="Proxima Nova"/>
                <a:sym typeface="Proxima Nova"/>
              </a:rPr>
            </a:br>
            <a:r>
              <a:rPr lang="en-GB">
                <a:solidFill>
                  <a:schemeClr val="dk1"/>
                </a:solidFill>
                <a:latin typeface="Proxima Nova"/>
                <a:ea typeface="Proxima Nova"/>
                <a:cs typeface="Proxima Nova"/>
                <a:sym typeface="Proxima Nova"/>
              </a:rPr>
              <a:t>Oprichter</a:t>
            </a:r>
            <a:r>
              <a:rPr b="0" i="0" lang="en-GB" sz="1400" u="none" cap="none" strike="noStrike">
                <a:solidFill>
                  <a:schemeClr val="dk1"/>
                </a:solidFill>
                <a:latin typeface="Proxima Nova"/>
                <a:ea typeface="Proxima Nova"/>
                <a:cs typeface="Proxima Nova"/>
                <a:sym typeface="Proxima Nova"/>
              </a:rPr>
              <a:t>/voormalig CTO Atlantic Sapphire </a:t>
            </a:r>
            <a:endParaRPr b="0"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300"/>
              </a:spcBef>
              <a:spcAft>
                <a:spcPts val="0"/>
              </a:spcAft>
              <a:buClr>
                <a:srgbClr val="FFFFFF"/>
              </a:buClr>
              <a:buSzPts val="1400"/>
              <a:buFont typeface="Avenir"/>
              <a:buNone/>
            </a:pPr>
            <a:r>
              <a:rPr b="0" i="0" lang="en-GB" sz="1400" u="none" cap="none" strike="noStrike">
                <a:solidFill>
                  <a:schemeClr val="dk1"/>
                </a:solidFill>
                <a:latin typeface="Proxima Nova"/>
                <a:ea typeface="Proxima Nova"/>
                <a:cs typeface="Proxima Nova"/>
                <a:sym typeface="Proxima Nova"/>
              </a:rPr>
              <a:t>(EURONEXT:ASA)</a:t>
            </a:r>
            <a:endParaRPr b="0" i="0" sz="1400" u="none" cap="none" strike="noStrike">
              <a:solidFill>
                <a:schemeClr val="dk1"/>
              </a:solidFill>
              <a:latin typeface="Proxima Nova"/>
              <a:ea typeface="Proxima Nova"/>
              <a:cs typeface="Proxima Nova"/>
              <a:sym typeface="Proxima Nova"/>
            </a:endParaRPr>
          </a:p>
        </p:txBody>
      </p:sp>
      <p:sp>
        <p:nvSpPr>
          <p:cNvPr id="134" name="Google Shape;134;p5"/>
          <p:cNvSpPr txBox="1"/>
          <p:nvPr/>
        </p:nvSpPr>
        <p:spPr>
          <a:xfrm>
            <a:off x="7714274" y="1334275"/>
            <a:ext cx="3852600" cy="99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B3656"/>
              </a:buClr>
              <a:buSzPts val="2000"/>
              <a:buFont typeface="Avenir"/>
              <a:buNone/>
            </a:pPr>
            <a:r>
              <a:rPr b="1" i="0" lang="en-GB" sz="1400" u="none" cap="none" strike="noStrike">
                <a:solidFill>
                  <a:schemeClr val="dk1"/>
                </a:solidFill>
                <a:latin typeface="Proxima Nova"/>
                <a:ea typeface="Proxima Nova"/>
                <a:cs typeface="Proxima Nova"/>
                <a:sym typeface="Proxima Nova"/>
              </a:rPr>
              <a:t>OHAD MAIMAN</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300"/>
              </a:spcBef>
              <a:spcAft>
                <a:spcPts val="0"/>
              </a:spcAft>
              <a:buClr>
                <a:srgbClr val="0B3656"/>
              </a:buClr>
              <a:buSzPts val="1400"/>
              <a:buFont typeface="Avenir"/>
              <a:buNone/>
            </a:pPr>
            <a:r>
              <a:rPr b="0" i="1" lang="en-GB" sz="1400" u="none" cap="none" strike="noStrike">
                <a:solidFill>
                  <a:schemeClr val="dk1"/>
                </a:solidFill>
                <a:latin typeface="Proxima Nova"/>
                <a:ea typeface="Proxima Nova"/>
                <a:cs typeface="Proxima Nova"/>
                <a:sym typeface="Proxima Nova"/>
              </a:rPr>
              <a:t>Managing Partner AquaFounders Capital</a:t>
            </a:r>
            <a:br>
              <a:rPr b="0" i="0" lang="en-GB" sz="1400" u="none" cap="none" strike="noStrike">
                <a:solidFill>
                  <a:schemeClr val="dk1"/>
                </a:solidFill>
                <a:latin typeface="Proxima Nova"/>
                <a:ea typeface="Proxima Nova"/>
                <a:cs typeface="Proxima Nova"/>
                <a:sym typeface="Proxima Nova"/>
              </a:rPr>
            </a:br>
            <a:r>
              <a:rPr lang="en-GB">
                <a:solidFill>
                  <a:schemeClr val="dk1"/>
                </a:solidFill>
                <a:latin typeface="Proxima Nova"/>
                <a:ea typeface="Proxima Nova"/>
                <a:cs typeface="Proxima Nova"/>
                <a:sym typeface="Proxima Nova"/>
              </a:rPr>
              <a:t>Oprichter</a:t>
            </a:r>
            <a:r>
              <a:rPr b="0" i="0" lang="en-GB" sz="1400" u="none" cap="none" strike="noStrike">
                <a:solidFill>
                  <a:schemeClr val="dk1"/>
                </a:solidFill>
                <a:latin typeface="Proxima Nova"/>
                <a:ea typeface="Proxima Nova"/>
                <a:cs typeface="Proxima Nova"/>
                <a:sym typeface="Proxima Nova"/>
              </a:rPr>
              <a:t>/</a:t>
            </a:r>
            <a:r>
              <a:rPr lang="en-GB">
                <a:solidFill>
                  <a:schemeClr val="dk1"/>
                </a:solidFill>
                <a:latin typeface="Proxima Nova"/>
                <a:ea typeface="Proxima Nova"/>
                <a:cs typeface="Proxima Nova"/>
                <a:sym typeface="Proxima Nova"/>
              </a:rPr>
              <a:t>Voormalig</a:t>
            </a:r>
            <a:r>
              <a:rPr b="0" i="0" lang="en-GB" sz="1400" u="none" cap="none" strike="noStrike">
                <a:solidFill>
                  <a:schemeClr val="dk1"/>
                </a:solidFill>
                <a:latin typeface="Proxima Nova"/>
                <a:ea typeface="Proxima Nova"/>
                <a:cs typeface="Proxima Nova"/>
                <a:sym typeface="Proxima Nova"/>
              </a:rPr>
              <a:t> CEO The Kingfish Company (EURONEXT:KING)</a:t>
            </a:r>
            <a:endParaRPr b="0" i="0" sz="1400" u="none" cap="none" strike="noStrike">
              <a:solidFill>
                <a:schemeClr val="dk1"/>
              </a:solidFill>
              <a:latin typeface="Proxima Nova"/>
              <a:ea typeface="Proxima Nova"/>
              <a:cs typeface="Proxima Nova"/>
              <a:sym typeface="Proxima Nova"/>
            </a:endParaRPr>
          </a:p>
        </p:txBody>
      </p:sp>
      <p:pic>
        <p:nvPicPr>
          <p:cNvPr id="135" name="Google Shape;135;p5"/>
          <p:cNvPicPr preferRelativeResize="0"/>
          <p:nvPr/>
        </p:nvPicPr>
        <p:blipFill rotWithShape="1">
          <a:blip r:embed="rId5">
            <a:alphaModFix/>
          </a:blip>
          <a:srcRect b="4097" l="0" r="0" t="4096"/>
          <a:stretch/>
        </p:blipFill>
        <p:spPr>
          <a:xfrm>
            <a:off x="6388400" y="5116227"/>
            <a:ext cx="1188909" cy="1191623"/>
          </a:xfrm>
          <a:prstGeom prst="rect">
            <a:avLst/>
          </a:prstGeom>
          <a:noFill/>
          <a:ln>
            <a:noFill/>
          </a:ln>
        </p:spPr>
      </p:pic>
      <p:pic>
        <p:nvPicPr>
          <p:cNvPr id="136" name="Google Shape;136;p5"/>
          <p:cNvPicPr preferRelativeResize="0"/>
          <p:nvPr/>
        </p:nvPicPr>
        <p:blipFill rotWithShape="1">
          <a:blip r:embed="rId6">
            <a:alphaModFix/>
          </a:blip>
          <a:srcRect b="4465" l="0" r="0" t="4466"/>
          <a:stretch/>
        </p:blipFill>
        <p:spPr>
          <a:xfrm>
            <a:off x="6388400" y="3806954"/>
            <a:ext cx="1201825" cy="1182065"/>
          </a:xfrm>
          <a:prstGeom prst="rect">
            <a:avLst/>
          </a:prstGeom>
          <a:noFill/>
          <a:ln>
            <a:noFill/>
          </a:ln>
        </p:spPr>
      </p:pic>
      <p:sp>
        <p:nvSpPr>
          <p:cNvPr id="137" name="Google Shape;137;p5"/>
          <p:cNvSpPr txBox="1"/>
          <p:nvPr/>
        </p:nvSpPr>
        <p:spPr>
          <a:xfrm>
            <a:off x="7714274" y="5273433"/>
            <a:ext cx="4142400" cy="815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Avenir"/>
              <a:buNone/>
            </a:pPr>
            <a:r>
              <a:rPr b="1" i="0" lang="en-GB" sz="1400" u="none" cap="none" strike="noStrike">
                <a:solidFill>
                  <a:schemeClr val="dk1"/>
                </a:solidFill>
                <a:latin typeface="Proxima Nova"/>
                <a:ea typeface="Proxima Nova"/>
                <a:cs typeface="Proxima Nova"/>
                <a:sym typeface="Proxima Nova"/>
              </a:rPr>
              <a:t>TOM SORBY</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300"/>
              </a:spcBef>
              <a:spcAft>
                <a:spcPts val="0"/>
              </a:spcAft>
              <a:buClr>
                <a:srgbClr val="000000"/>
              </a:buClr>
              <a:buSzPts val="1400"/>
              <a:buFont typeface="Arial"/>
              <a:buNone/>
            </a:pPr>
            <a:r>
              <a:rPr i="1" lang="en-GB">
                <a:solidFill>
                  <a:schemeClr val="dk1"/>
                </a:solidFill>
                <a:latin typeface="Proxima Nova"/>
                <a:ea typeface="Proxima Nova"/>
                <a:cs typeface="Proxima Nova"/>
                <a:sym typeface="Proxima Nova"/>
              </a:rPr>
              <a:t>Voormalig</a:t>
            </a:r>
            <a:r>
              <a:rPr b="0" i="1" lang="en-GB" sz="1400" u="none" cap="none" strike="noStrike">
                <a:solidFill>
                  <a:schemeClr val="dk1"/>
                </a:solidFill>
                <a:latin typeface="Proxima Nova"/>
                <a:ea typeface="Proxima Nova"/>
                <a:cs typeface="Proxima Nova"/>
                <a:sym typeface="Proxima Nova"/>
              </a:rPr>
              <a:t> Operations Manager Kingfish Maine</a:t>
            </a:r>
            <a:endParaRPr b="0"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300"/>
              </a:spcBef>
              <a:spcAft>
                <a:spcPts val="0"/>
              </a:spcAft>
              <a:buClr>
                <a:srgbClr val="000000"/>
              </a:buClr>
              <a:buSzPts val="1400"/>
              <a:buFont typeface="Arial"/>
              <a:buNone/>
            </a:pPr>
            <a:r>
              <a:rPr lang="en-GB">
                <a:solidFill>
                  <a:schemeClr val="dk1"/>
                </a:solidFill>
                <a:latin typeface="Proxima Nova"/>
                <a:ea typeface="Proxima Nova"/>
                <a:cs typeface="Proxima Nova"/>
                <a:sym typeface="Proxima Nova"/>
              </a:rPr>
              <a:t>Voormalig</a:t>
            </a:r>
            <a:r>
              <a:rPr b="0" i="0" lang="en-GB" sz="1400" u="none" cap="none" strike="noStrike">
                <a:solidFill>
                  <a:schemeClr val="dk1"/>
                </a:solidFill>
                <a:latin typeface="Proxima Nova"/>
                <a:ea typeface="Proxima Nova"/>
                <a:cs typeface="Proxima Nova"/>
                <a:sym typeface="Proxima Nova"/>
              </a:rPr>
              <a:t> Hatchery Manager </a:t>
            </a:r>
            <a:r>
              <a:rPr lang="en-GB">
                <a:solidFill>
                  <a:schemeClr val="dk1"/>
                </a:solidFill>
                <a:latin typeface="Proxima Nova"/>
                <a:ea typeface="Proxima Nova"/>
                <a:cs typeface="Proxima Nova"/>
                <a:sym typeface="Proxima Nova"/>
              </a:rPr>
              <a:t>bij </a:t>
            </a:r>
            <a:r>
              <a:rPr b="0" i="0" lang="en-GB" sz="1400" u="none" cap="none" strike="noStrike">
                <a:solidFill>
                  <a:schemeClr val="dk1"/>
                </a:solidFill>
                <a:latin typeface="Proxima Nova"/>
                <a:ea typeface="Proxima Nova"/>
                <a:cs typeface="Proxima Nova"/>
                <a:sym typeface="Proxima Nova"/>
              </a:rPr>
              <a:t>Gindara Sablefish</a:t>
            </a:r>
            <a:endParaRPr b="0" i="0" sz="1400" u="none" cap="none" strike="noStrike">
              <a:solidFill>
                <a:schemeClr val="dk1"/>
              </a:solidFill>
              <a:latin typeface="Proxima Nova"/>
              <a:ea typeface="Proxima Nova"/>
              <a:cs typeface="Proxima Nova"/>
              <a:sym typeface="Proxima Nova"/>
            </a:endParaRPr>
          </a:p>
        </p:txBody>
      </p:sp>
      <p:sp>
        <p:nvSpPr>
          <p:cNvPr id="138" name="Google Shape;138;p5"/>
          <p:cNvSpPr txBox="1"/>
          <p:nvPr/>
        </p:nvSpPr>
        <p:spPr>
          <a:xfrm>
            <a:off x="7714274" y="3959383"/>
            <a:ext cx="3852600" cy="1031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B3656"/>
              </a:buClr>
              <a:buSzPts val="2000"/>
              <a:buFont typeface="Avenir"/>
              <a:buNone/>
            </a:pPr>
            <a:r>
              <a:rPr b="1" i="0" lang="en-GB" sz="1400" u="none" cap="none" strike="noStrike">
                <a:solidFill>
                  <a:schemeClr val="dk1"/>
                </a:solidFill>
                <a:latin typeface="Proxima Nova"/>
                <a:ea typeface="Proxima Nova"/>
                <a:cs typeface="Proxima Nova"/>
                <a:sym typeface="Proxima Nova"/>
              </a:rPr>
              <a:t>MEGAN SORBY</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300"/>
              </a:spcBef>
              <a:spcAft>
                <a:spcPts val="0"/>
              </a:spcAft>
              <a:buClr>
                <a:srgbClr val="0B3656"/>
              </a:buClr>
              <a:buSzPts val="1400"/>
              <a:buFont typeface="Avenir"/>
              <a:buNone/>
            </a:pPr>
            <a:r>
              <a:rPr b="0" i="1" lang="en-GB" sz="1400" u="none" cap="none" strike="noStrike">
                <a:solidFill>
                  <a:schemeClr val="dk1"/>
                </a:solidFill>
                <a:latin typeface="Proxima Nova"/>
                <a:ea typeface="Proxima Nova"/>
                <a:cs typeface="Proxima Nova"/>
                <a:sym typeface="Proxima Nova"/>
              </a:rPr>
              <a:t>CEO Pine Island Redfish</a:t>
            </a:r>
            <a:endParaRPr b="0"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300"/>
              </a:spcBef>
              <a:spcAft>
                <a:spcPts val="0"/>
              </a:spcAft>
              <a:buClr>
                <a:srgbClr val="0B3656"/>
              </a:buClr>
              <a:buSzPts val="1400"/>
              <a:buFont typeface="Avenir"/>
              <a:buNone/>
            </a:pPr>
            <a:r>
              <a:rPr lang="en-GB">
                <a:solidFill>
                  <a:schemeClr val="dk1"/>
                </a:solidFill>
                <a:latin typeface="Proxima Nova"/>
                <a:ea typeface="Proxima Nova"/>
                <a:cs typeface="Proxima Nova"/>
                <a:sym typeface="Proxima Nova"/>
              </a:rPr>
              <a:t>Voormalig</a:t>
            </a:r>
            <a:r>
              <a:rPr b="0" i="0" lang="en-GB" sz="1400" u="none" cap="none" strike="noStrike">
                <a:solidFill>
                  <a:schemeClr val="dk1"/>
                </a:solidFill>
                <a:latin typeface="Proxima Nova"/>
                <a:ea typeface="Proxima Nova"/>
                <a:cs typeface="Proxima Nova"/>
                <a:sym typeface="Proxima Nova"/>
              </a:rPr>
              <a:t> Hatchery Manager </a:t>
            </a:r>
            <a:r>
              <a:rPr lang="en-GB">
                <a:solidFill>
                  <a:schemeClr val="dk1"/>
                </a:solidFill>
                <a:latin typeface="Proxima Nova"/>
                <a:ea typeface="Proxima Nova"/>
                <a:cs typeface="Proxima Nova"/>
                <a:sym typeface="Proxima Nova"/>
              </a:rPr>
              <a:t>bij</a:t>
            </a:r>
            <a:r>
              <a:rPr b="0" i="0" lang="en-GB" sz="1400" u="none" cap="none" strike="noStrike">
                <a:solidFill>
                  <a:schemeClr val="dk1"/>
                </a:solidFill>
                <a:latin typeface="Proxima Nova"/>
                <a:ea typeface="Proxima Nova"/>
                <a:cs typeface="Proxima Nova"/>
                <a:sym typeface="Proxima Nova"/>
              </a:rPr>
              <a:t> Gindara Sablefish</a:t>
            </a:r>
            <a:endParaRPr b="0" i="0" sz="1400" u="none" cap="none" strike="noStrike">
              <a:solidFill>
                <a:schemeClr val="dk1"/>
              </a:solidFill>
              <a:latin typeface="Proxima Nova"/>
              <a:ea typeface="Proxima Nova"/>
              <a:cs typeface="Proxima Nova"/>
              <a:sym typeface="Proxima Nova"/>
            </a:endParaRPr>
          </a:p>
        </p:txBody>
      </p:sp>
      <p:sp>
        <p:nvSpPr>
          <p:cNvPr id="139" name="Google Shape;139;p5"/>
          <p:cNvSpPr txBox="1"/>
          <p:nvPr>
            <p:ph type="title"/>
          </p:nvPr>
        </p:nvSpPr>
        <p:spPr>
          <a:xfrm>
            <a:off x="990600" y="333900"/>
            <a:ext cx="4715400" cy="474900"/>
          </a:xfrm>
          <a:prstGeom prst="rect">
            <a:avLst/>
          </a:prstGeom>
          <a:noFill/>
          <a:ln>
            <a:noFill/>
          </a:ln>
        </p:spPr>
        <p:txBody>
          <a:bodyPr anchorCtr="0" anchor="ctr" bIns="45700" lIns="90000" spcFirstLastPara="1" rIns="91425" wrap="square" tIns="45700">
            <a:noAutofit/>
          </a:bodyPr>
          <a:lstStyle/>
          <a:p>
            <a:pPr indent="0" lvl="0" marL="0" rtl="0" algn="l">
              <a:lnSpc>
                <a:spcPct val="90000"/>
              </a:lnSpc>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DE OPRICHTERS</a:t>
            </a:r>
            <a:endParaRPr b="1" sz="3800">
              <a:latin typeface="Proxima Nova"/>
              <a:ea typeface="Proxima Nova"/>
              <a:cs typeface="Proxima Nova"/>
              <a:sym typeface="Proxima Nova"/>
            </a:endParaRPr>
          </a:p>
        </p:txBody>
      </p:sp>
      <p:cxnSp>
        <p:nvCxnSpPr>
          <p:cNvPr id="140" name="Google Shape;140;p5"/>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sp>
        <p:nvSpPr>
          <p:cNvPr id="141" name="Google Shape;141;p5"/>
          <p:cNvSpPr txBox="1"/>
          <p:nvPr/>
        </p:nvSpPr>
        <p:spPr>
          <a:xfrm>
            <a:off x="994925" y="1178850"/>
            <a:ext cx="4949400" cy="50934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GB" sz="1900">
                <a:solidFill>
                  <a:srgbClr val="7F7F7F"/>
                </a:solidFill>
                <a:latin typeface="Proxima Nova"/>
                <a:ea typeface="Proxima Nova"/>
                <a:cs typeface="Proxima Nova"/>
                <a:sym typeface="Proxima Nova"/>
              </a:rPr>
              <a:t>The Black Cod Company is opgericht door een van de meest ervaren en succesvolle teams in de land-based aquacultuur: Managing Partners Ohad Maiman en Thue Holm zijn oprichters van de twee meest toonaangevende land-based viskwekerijen ter wereld. Zij worden ondersteund door Megan en Tom Sorby, die hoogst ervaren zijn met de hatchery-protocollen voor Black Cod. Het bedrijf werft momenteel binnen zijn uitgebreide netwerk extra operationeel personeel aan, waaronder kweekspecialisten, technici en een locatiemanager.</a:t>
            </a:r>
            <a:endParaRPr sz="1900">
              <a:solidFill>
                <a:srgbClr val="7F7F7F"/>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100"/>
              <a:buFont typeface="Arial"/>
              <a:buNone/>
            </a:pPr>
            <a:r>
              <a:t/>
            </a:r>
            <a:endParaRPr sz="1900">
              <a:solidFill>
                <a:srgbClr val="7F7F7F"/>
              </a:solidFill>
              <a:latin typeface="Proxima Nova"/>
              <a:ea typeface="Proxima Nova"/>
              <a:cs typeface="Proxima Nova"/>
              <a:sym typeface="Proxima Nova"/>
            </a:endParaRPr>
          </a:p>
        </p:txBody>
      </p:sp>
      <p:pic>
        <p:nvPicPr>
          <p:cNvPr id="142" name="Google Shape;142;p5"/>
          <p:cNvPicPr preferRelativeResize="0"/>
          <p:nvPr/>
        </p:nvPicPr>
        <p:blipFill rotWithShape="1">
          <a:blip r:embed="rId7">
            <a:alphaModFix/>
          </a:blip>
          <a:srcRect b="30719" l="17944" r="17944" t="3767"/>
          <a:stretch/>
        </p:blipFill>
        <p:spPr>
          <a:xfrm>
            <a:off x="233750" y="227125"/>
            <a:ext cx="634197" cy="734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g3f858da8509_1_0"/>
          <p:cNvSpPr/>
          <p:nvPr/>
        </p:nvSpPr>
        <p:spPr>
          <a:xfrm>
            <a:off x="6755925" y="75"/>
            <a:ext cx="5436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g3f858da8509_1_0"/>
          <p:cNvSpPr txBox="1"/>
          <p:nvPr/>
        </p:nvSpPr>
        <p:spPr>
          <a:xfrm>
            <a:off x="1223725" y="820086"/>
            <a:ext cx="4994100" cy="6412200"/>
          </a:xfrm>
          <a:prstGeom prst="rect">
            <a:avLst/>
          </a:prstGeom>
          <a:noFill/>
          <a:ln>
            <a:noFill/>
          </a:ln>
        </p:spPr>
        <p:txBody>
          <a:bodyPr anchorCtr="0" anchor="t" bIns="190800" lIns="198000" spcFirstLastPara="1" rIns="198000" wrap="square" tIns="190800">
            <a:spAutoFit/>
          </a:bodyPr>
          <a:lstStyle/>
          <a:p>
            <a:pPr indent="0" lvl="0" marL="0" marR="0" rtl="0" algn="l">
              <a:lnSpc>
                <a:spcPct val="115000"/>
              </a:lnSpc>
              <a:spcBef>
                <a:spcPts val="0"/>
              </a:spcBef>
              <a:spcAft>
                <a:spcPts val="0"/>
              </a:spcAft>
              <a:buClr>
                <a:srgbClr val="000000"/>
              </a:buClr>
              <a:buSzPts val="1300"/>
              <a:buFont typeface="Arial"/>
              <a:buNone/>
            </a:pPr>
            <a:r>
              <a:rPr lang="en-GB" sz="1200">
                <a:solidFill>
                  <a:schemeClr val="dk1"/>
                </a:solidFill>
                <a:latin typeface="Proxima Nova"/>
                <a:ea typeface="Proxima Nova"/>
                <a:cs typeface="Proxima Nova"/>
                <a:sym typeface="Proxima Nova"/>
              </a:rPr>
              <a:t>Optimale locatie </a:t>
            </a:r>
            <a:r>
              <a:rPr lang="en-GB" sz="1200">
                <a:solidFill>
                  <a:schemeClr val="dk1"/>
                </a:solidFill>
                <a:latin typeface="Proxima Nova"/>
                <a:ea typeface="Proxima Nova"/>
                <a:cs typeface="Proxima Nova"/>
                <a:sym typeface="Proxima Nova"/>
              </a:rPr>
              <a:t>veilig gesteld</a:t>
            </a:r>
            <a:r>
              <a:rPr lang="en-GB" sz="1200">
                <a:solidFill>
                  <a:schemeClr val="dk1"/>
                </a:solidFill>
                <a:latin typeface="Proxima Nova"/>
                <a:ea typeface="Proxima Nova"/>
                <a:cs typeface="Proxima Nova"/>
                <a:sym typeface="Proxima Nova"/>
              </a:rPr>
              <a:t>, inclusief een gebouw en infrastructuur voor een gesloten broed-cyclus en eerste productie</a:t>
            </a:r>
            <a:endParaRPr b="0" i="0" sz="1200" u="none" cap="none" strike="noStrike">
              <a:solidFill>
                <a:schemeClr val="dk1"/>
              </a:solidFill>
              <a:latin typeface="Proxima Nova"/>
              <a:ea typeface="Proxima Nova"/>
              <a:cs typeface="Proxima Nova"/>
              <a:sym typeface="Proxima Nova"/>
            </a:endParaRPr>
          </a:p>
          <a:p>
            <a:pPr indent="0" lvl="0" marL="0" marR="0" rtl="0" algn="l">
              <a:lnSpc>
                <a:spcPct val="115000"/>
              </a:lnSpc>
              <a:spcBef>
                <a:spcPts val="1000"/>
              </a:spcBef>
              <a:spcAft>
                <a:spcPts val="0"/>
              </a:spcAft>
              <a:buClr>
                <a:srgbClr val="000000"/>
              </a:buClr>
              <a:buSzPts val="1300"/>
              <a:buFont typeface="Arial"/>
              <a:buNone/>
            </a:pPr>
            <a:r>
              <a:rPr lang="en-GB" sz="1200">
                <a:solidFill>
                  <a:schemeClr val="dk1"/>
                </a:solidFill>
                <a:latin typeface="Proxima Nova"/>
                <a:ea typeface="Proxima Nova"/>
                <a:cs typeface="Proxima Nova"/>
                <a:sym typeface="Proxima Nova"/>
              </a:rPr>
              <a:t>Alle vergunningen verleend</a:t>
            </a:r>
            <a:r>
              <a:rPr b="0" i="0" lang="en-GB" sz="1200" u="none" cap="none" strike="noStrike">
                <a:solidFill>
                  <a:schemeClr val="dk1"/>
                </a:solidFill>
                <a:latin typeface="Proxima Nova"/>
                <a:ea typeface="Proxima Nova"/>
                <a:cs typeface="Proxima Nova"/>
                <a:sym typeface="Proxima Nova"/>
              </a:rPr>
              <a:t>, i</a:t>
            </a:r>
            <a:r>
              <a:rPr lang="en-GB" sz="1200">
                <a:solidFill>
                  <a:schemeClr val="dk1"/>
                </a:solidFill>
                <a:latin typeface="Proxima Nova"/>
                <a:ea typeface="Proxima Nova"/>
                <a:cs typeface="Proxima Nova"/>
                <a:sym typeface="Proxima Nova"/>
              </a:rPr>
              <a:t>nclusief een vergunning voor een nieuw gebouw van 2.200 m2</a:t>
            </a:r>
            <a:endParaRPr sz="12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12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GB" sz="1200">
                <a:solidFill>
                  <a:schemeClr val="dk1"/>
                </a:solidFill>
                <a:latin typeface="Proxima Nova"/>
                <a:ea typeface="Proxima Nova"/>
                <a:cs typeface="Proxima Nova"/>
                <a:sym typeface="Proxima Nova"/>
              </a:rPr>
              <a:t>Goedkeuring van de Nederlandse overheid (RVO) voor de productie van voor Nederland nieuwe soorten</a:t>
            </a:r>
            <a:endParaRPr sz="12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12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GB" sz="1200">
                <a:solidFill>
                  <a:schemeClr val="dk1"/>
                </a:solidFill>
                <a:latin typeface="Proxima Nova"/>
                <a:ea typeface="Proxima Nova"/>
                <a:cs typeface="Proxima Nova"/>
                <a:sym typeface="Proxima Nova"/>
              </a:rPr>
              <a:t>Zeldzame interne knowhow van protocollen voor een volledige gesloten broed-cyclus</a:t>
            </a:r>
            <a:endParaRPr sz="12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12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GB" sz="1200">
                <a:solidFill>
                  <a:schemeClr val="dk1"/>
                </a:solidFill>
                <a:latin typeface="Proxima Nova"/>
                <a:ea typeface="Proxima Nova"/>
                <a:cs typeface="Proxima Nova"/>
                <a:sym typeface="Proxima Nova"/>
              </a:rPr>
              <a:t>Geavanceerd systeemontwerp, prijs- en financieringsopties</a:t>
            </a:r>
            <a:endParaRPr sz="12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12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GB" sz="1200">
                <a:solidFill>
                  <a:schemeClr val="dk1"/>
                </a:solidFill>
                <a:latin typeface="Proxima Nova"/>
                <a:ea typeface="Proxima Nova"/>
                <a:cs typeface="Proxima Nova"/>
                <a:sym typeface="Proxima Nova"/>
              </a:rPr>
              <a:t>CRADA-samenwerkingsovereenkomst met NOAA in uitvoering</a:t>
            </a:r>
            <a:endParaRPr sz="1200">
              <a:solidFill>
                <a:schemeClr val="dk1"/>
              </a:solidFill>
              <a:latin typeface="Proxima Nova"/>
              <a:ea typeface="Proxima Nova"/>
              <a:cs typeface="Proxima Nova"/>
              <a:sym typeface="Proxima Nova"/>
            </a:endParaRPr>
          </a:p>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latin typeface="Proxima Nova"/>
                <a:ea typeface="Proxima Nova"/>
                <a:cs typeface="Proxima Nova"/>
                <a:sym typeface="Proxima Nova"/>
              </a:rPr>
              <a:t>De allereerste jonge visjes ooit geïmporteerd in de EU, ondergaan groei-tests in onze vestiging in Kamperland. De ouderdieren zijn gevangen en aan land gebracht en wordt momenteel geacclimatiseerd voor vervoer naar Nederland</a:t>
            </a:r>
            <a:endParaRPr sz="1200">
              <a:solidFill>
                <a:schemeClr val="dk1"/>
              </a:solidFill>
              <a:latin typeface="Proxima Nova"/>
              <a:ea typeface="Proxima Nova"/>
              <a:cs typeface="Proxima Nova"/>
              <a:sym typeface="Proxima Nova"/>
            </a:endParaRPr>
          </a:p>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latin typeface="Proxima Nova"/>
                <a:ea typeface="Proxima Nova"/>
                <a:cs typeface="Proxima Nova"/>
                <a:sym typeface="Proxima Nova"/>
              </a:rPr>
              <a:t>Contacten met potentiële kredietverstrekkers (EIFO, DLL, ExFin, Groenfonds)</a:t>
            </a:r>
            <a:endParaRPr sz="1200">
              <a:solidFill>
                <a:schemeClr val="dk1"/>
              </a:solidFill>
              <a:latin typeface="Proxima Nova"/>
              <a:ea typeface="Proxima Nova"/>
              <a:cs typeface="Proxima Nova"/>
              <a:sym typeface="Proxima Nova"/>
            </a:endParaRPr>
          </a:p>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latin typeface="Proxima Nova"/>
                <a:ea typeface="Proxima Nova"/>
                <a:cs typeface="Proxima Nova"/>
                <a:sym typeface="Proxima Nova"/>
              </a:rPr>
              <a:t>Startkapitaalronde gefinancierd door AquaFounders Capital (€350.000,00)</a:t>
            </a:r>
            <a:endParaRPr sz="1200">
              <a:solidFill>
                <a:schemeClr val="dk1"/>
              </a:solidFill>
              <a:latin typeface="Proxima Nova"/>
              <a:ea typeface="Proxima Nova"/>
              <a:cs typeface="Proxima Nova"/>
              <a:sym typeface="Proxima Nova"/>
            </a:endParaRPr>
          </a:p>
          <a:p>
            <a:pPr indent="0" lvl="0" marL="0" rtl="0" algn="l">
              <a:lnSpc>
                <a:spcPct val="115000"/>
              </a:lnSpc>
              <a:spcBef>
                <a:spcPts val="1200"/>
              </a:spcBef>
              <a:spcAft>
                <a:spcPts val="1200"/>
              </a:spcAft>
              <a:buClr>
                <a:schemeClr val="dk1"/>
              </a:buClr>
              <a:buSzPts val="1100"/>
              <a:buFont typeface="Arial"/>
              <a:buNone/>
            </a:pPr>
            <a:r>
              <a:rPr lang="en-GB" sz="1200">
                <a:solidFill>
                  <a:schemeClr val="dk1"/>
                </a:solidFill>
                <a:latin typeface="Proxima Nova"/>
                <a:ea typeface="Proxima Nova"/>
                <a:cs typeface="Proxima Nova"/>
                <a:sym typeface="Proxima Nova"/>
              </a:rPr>
              <a:t>Vervolgfinanciering verstrekt door het InnoGo!-innovatiefonds (€350.000,00) + ZiS-subsidie (€200.000,00) + EU-subsidie (EMFAF) (€485.000,00)</a:t>
            </a:r>
            <a:endParaRPr sz="1200">
              <a:solidFill>
                <a:schemeClr val="dk1"/>
              </a:solidFill>
              <a:latin typeface="Proxima Nova"/>
              <a:ea typeface="Proxima Nova"/>
              <a:cs typeface="Proxima Nova"/>
              <a:sym typeface="Proxima Nova"/>
            </a:endParaRPr>
          </a:p>
        </p:txBody>
      </p:sp>
      <p:sp>
        <p:nvSpPr>
          <p:cNvPr id="149" name="Google Shape;149;g3f858da8509_1_0"/>
          <p:cNvSpPr txBox="1"/>
          <p:nvPr>
            <p:ph type="title"/>
          </p:nvPr>
        </p:nvSpPr>
        <p:spPr>
          <a:xfrm>
            <a:off x="990600" y="333900"/>
            <a:ext cx="10515600" cy="474900"/>
          </a:xfrm>
          <a:prstGeom prst="rect">
            <a:avLst/>
          </a:prstGeom>
          <a:noFill/>
          <a:ln>
            <a:noFill/>
          </a:ln>
        </p:spPr>
        <p:txBody>
          <a:bodyPr anchorCtr="0" anchor="ctr" bIns="45700" lIns="90000" spcFirstLastPara="1" rIns="91425" wrap="square" tIns="45700">
            <a:noAutofit/>
          </a:bodyPr>
          <a:lstStyle/>
          <a:p>
            <a:pPr indent="0" lvl="0" marL="0" rtl="0" algn="l">
              <a:lnSpc>
                <a:spcPct val="90000"/>
              </a:lnSpc>
              <a:spcBef>
                <a:spcPts val="0"/>
              </a:spcBef>
              <a:spcAft>
                <a:spcPts val="0"/>
              </a:spcAft>
              <a:buClr>
                <a:srgbClr val="0D0D0D"/>
              </a:buClr>
              <a:buSzPts val="3600"/>
              <a:buFont typeface="Play"/>
              <a:buNone/>
            </a:pPr>
            <a:r>
              <a:rPr b="1" lang="en-GB" sz="2500">
                <a:solidFill>
                  <a:srgbClr val="0D0D0D"/>
                </a:solidFill>
                <a:latin typeface="Proxima Nova"/>
                <a:ea typeface="Proxima Nova"/>
                <a:cs typeface="Proxima Nova"/>
                <a:sym typeface="Proxima Nova"/>
              </a:rPr>
              <a:t>MIJLPALEN TOT NU TOE</a:t>
            </a:r>
            <a:endParaRPr b="1" sz="3300">
              <a:latin typeface="Proxima Nova"/>
              <a:ea typeface="Proxima Nova"/>
              <a:cs typeface="Proxima Nova"/>
              <a:sym typeface="Proxima Nova"/>
            </a:endParaRPr>
          </a:p>
        </p:txBody>
      </p:sp>
      <p:cxnSp>
        <p:nvCxnSpPr>
          <p:cNvPr id="150" name="Google Shape;150;g3f858da8509_1_0"/>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pic>
        <p:nvPicPr>
          <p:cNvPr id="151" name="Google Shape;151;g3f858da8509_1_0"/>
          <p:cNvPicPr preferRelativeResize="0"/>
          <p:nvPr/>
        </p:nvPicPr>
        <p:blipFill rotWithShape="1">
          <a:blip r:embed="rId3">
            <a:alphaModFix/>
          </a:blip>
          <a:srcRect b="30719" l="17945" r="17945" t="3767"/>
          <a:stretch/>
        </p:blipFill>
        <p:spPr>
          <a:xfrm>
            <a:off x="233750" y="227125"/>
            <a:ext cx="634197" cy="734100"/>
          </a:xfrm>
          <a:prstGeom prst="rect">
            <a:avLst/>
          </a:prstGeom>
          <a:noFill/>
          <a:ln>
            <a:noFill/>
          </a:ln>
        </p:spPr>
      </p:pic>
      <p:pic>
        <p:nvPicPr>
          <p:cNvPr id="152" name="Google Shape;152;g3f858da8509_1_0"/>
          <p:cNvPicPr preferRelativeResize="0"/>
          <p:nvPr/>
        </p:nvPicPr>
        <p:blipFill rotWithShape="1">
          <a:blip r:embed="rId4">
            <a:alphaModFix/>
          </a:blip>
          <a:srcRect b="0" l="0" r="0" t="0"/>
          <a:stretch/>
        </p:blipFill>
        <p:spPr>
          <a:xfrm>
            <a:off x="1121575" y="1029050"/>
            <a:ext cx="225850" cy="223624"/>
          </a:xfrm>
          <a:prstGeom prst="rect">
            <a:avLst/>
          </a:prstGeom>
          <a:noFill/>
          <a:ln>
            <a:noFill/>
          </a:ln>
        </p:spPr>
      </p:pic>
      <p:pic>
        <p:nvPicPr>
          <p:cNvPr id="153" name="Google Shape;153;g3f858da8509_1_0"/>
          <p:cNvPicPr preferRelativeResize="0"/>
          <p:nvPr/>
        </p:nvPicPr>
        <p:blipFill rotWithShape="1">
          <a:blip r:embed="rId4">
            <a:alphaModFix/>
          </a:blip>
          <a:srcRect b="0" l="0" r="0" t="0"/>
          <a:stretch/>
        </p:blipFill>
        <p:spPr>
          <a:xfrm>
            <a:off x="1121575" y="1531613"/>
            <a:ext cx="225850" cy="223624"/>
          </a:xfrm>
          <a:prstGeom prst="rect">
            <a:avLst/>
          </a:prstGeom>
          <a:noFill/>
          <a:ln>
            <a:noFill/>
          </a:ln>
        </p:spPr>
      </p:pic>
      <p:pic>
        <p:nvPicPr>
          <p:cNvPr id="154" name="Google Shape;154;g3f858da8509_1_0"/>
          <p:cNvPicPr preferRelativeResize="0"/>
          <p:nvPr/>
        </p:nvPicPr>
        <p:blipFill rotWithShape="1">
          <a:blip r:embed="rId4">
            <a:alphaModFix/>
          </a:blip>
          <a:srcRect b="0" l="0" r="0" t="0"/>
          <a:stretch/>
        </p:blipFill>
        <p:spPr>
          <a:xfrm>
            <a:off x="1121575" y="2168464"/>
            <a:ext cx="225850" cy="223624"/>
          </a:xfrm>
          <a:prstGeom prst="rect">
            <a:avLst/>
          </a:prstGeom>
          <a:noFill/>
          <a:ln>
            <a:noFill/>
          </a:ln>
        </p:spPr>
      </p:pic>
      <p:pic>
        <p:nvPicPr>
          <p:cNvPr id="155" name="Google Shape;155;g3f858da8509_1_0"/>
          <p:cNvPicPr preferRelativeResize="0"/>
          <p:nvPr/>
        </p:nvPicPr>
        <p:blipFill rotWithShape="1">
          <a:blip r:embed="rId4">
            <a:alphaModFix/>
          </a:blip>
          <a:srcRect b="0" l="0" r="0" t="0"/>
          <a:stretch/>
        </p:blipFill>
        <p:spPr>
          <a:xfrm>
            <a:off x="1121575" y="2805326"/>
            <a:ext cx="225850" cy="223624"/>
          </a:xfrm>
          <a:prstGeom prst="rect">
            <a:avLst/>
          </a:prstGeom>
          <a:noFill/>
          <a:ln>
            <a:noFill/>
          </a:ln>
        </p:spPr>
      </p:pic>
      <p:pic>
        <p:nvPicPr>
          <p:cNvPr id="156" name="Google Shape;156;g3f858da8509_1_0"/>
          <p:cNvPicPr preferRelativeResize="0"/>
          <p:nvPr/>
        </p:nvPicPr>
        <p:blipFill rotWithShape="1">
          <a:blip r:embed="rId4">
            <a:alphaModFix/>
          </a:blip>
          <a:srcRect b="0" l="0" r="0" t="0"/>
          <a:stretch/>
        </p:blipFill>
        <p:spPr>
          <a:xfrm>
            <a:off x="1121575" y="3428401"/>
            <a:ext cx="225850" cy="223624"/>
          </a:xfrm>
          <a:prstGeom prst="rect">
            <a:avLst/>
          </a:prstGeom>
          <a:noFill/>
          <a:ln>
            <a:noFill/>
          </a:ln>
        </p:spPr>
      </p:pic>
      <p:pic>
        <p:nvPicPr>
          <p:cNvPr id="157" name="Google Shape;157;g3f858da8509_1_0"/>
          <p:cNvPicPr preferRelativeResize="0"/>
          <p:nvPr/>
        </p:nvPicPr>
        <p:blipFill rotWithShape="1">
          <a:blip r:embed="rId4">
            <a:alphaModFix/>
          </a:blip>
          <a:srcRect b="0" l="0" r="0" t="0"/>
          <a:stretch/>
        </p:blipFill>
        <p:spPr>
          <a:xfrm>
            <a:off x="1121575" y="3855865"/>
            <a:ext cx="225850" cy="223624"/>
          </a:xfrm>
          <a:prstGeom prst="rect">
            <a:avLst/>
          </a:prstGeom>
          <a:noFill/>
          <a:ln>
            <a:noFill/>
          </a:ln>
        </p:spPr>
      </p:pic>
      <p:pic>
        <p:nvPicPr>
          <p:cNvPr id="158" name="Google Shape;158;g3f858da8509_1_0"/>
          <p:cNvPicPr preferRelativeResize="0"/>
          <p:nvPr/>
        </p:nvPicPr>
        <p:blipFill rotWithShape="1">
          <a:blip r:embed="rId4">
            <a:alphaModFix/>
          </a:blip>
          <a:srcRect b="0" l="0" r="0" t="0"/>
          <a:stretch/>
        </p:blipFill>
        <p:spPr>
          <a:xfrm>
            <a:off x="1121575" y="4204063"/>
            <a:ext cx="225850" cy="223624"/>
          </a:xfrm>
          <a:prstGeom prst="rect">
            <a:avLst/>
          </a:prstGeom>
          <a:noFill/>
          <a:ln>
            <a:noFill/>
          </a:ln>
        </p:spPr>
      </p:pic>
      <p:pic>
        <p:nvPicPr>
          <p:cNvPr id="159" name="Google Shape;159;g3f858da8509_1_0" title="1784979453045.jpeg"/>
          <p:cNvPicPr preferRelativeResize="0"/>
          <p:nvPr/>
        </p:nvPicPr>
        <p:blipFill rotWithShape="1">
          <a:blip r:embed="rId5">
            <a:alphaModFix/>
          </a:blip>
          <a:srcRect b="0" l="0" r="0" t="0"/>
          <a:stretch/>
        </p:blipFill>
        <p:spPr>
          <a:xfrm>
            <a:off x="6871363" y="227120"/>
            <a:ext cx="5205126" cy="2927875"/>
          </a:xfrm>
          <a:prstGeom prst="rect">
            <a:avLst/>
          </a:prstGeom>
          <a:noFill/>
          <a:ln>
            <a:noFill/>
          </a:ln>
        </p:spPr>
      </p:pic>
      <p:pic>
        <p:nvPicPr>
          <p:cNvPr id="160" name="Google Shape;160;g3f858da8509_1_0" title="1784979452979.jpeg"/>
          <p:cNvPicPr preferRelativeResize="0"/>
          <p:nvPr/>
        </p:nvPicPr>
        <p:blipFill rotWithShape="1">
          <a:blip r:embed="rId6">
            <a:alphaModFix/>
          </a:blip>
          <a:srcRect b="0" l="0" r="0" t="0"/>
          <a:stretch/>
        </p:blipFill>
        <p:spPr>
          <a:xfrm>
            <a:off x="6871339" y="3378626"/>
            <a:ext cx="5205162" cy="2927875"/>
          </a:xfrm>
          <a:prstGeom prst="rect">
            <a:avLst/>
          </a:prstGeom>
          <a:noFill/>
          <a:ln>
            <a:noFill/>
          </a:ln>
        </p:spPr>
      </p:pic>
      <p:pic>
        <p:nvPicPr>
          <p:cNvPr id="161" name="Google Shape;161;g3f858da8509_1_0"/>
          <p:cNvPicPr preferRelativeResize="0"/>
          <p:nvPr/>
        </p:nvPicPr>
        <p:blipFill rotWithShape="1">
          <a:blip r:embed="rId4">
            <a:alphaModFix/>
          </a:blip>
          <a:srcRect b="0" l="0" r="0" t="0"/>
          <a:stretch/>
        </p:blipFill>
        <p:spPr>
          <a:xfrm>
            <a:off x="1121575" y="5192088"/>
            <a:ext cx="225850" cy="223624"/>
          </a:xfrm>
          <a:prstGeom prst="rect">
            <a:avLst/>
          </a:prstGeom>
          <a:noFill/>
          <a:ln>
            <a:noFill/>
          </a:ln>
        </p:spPr>
      </p:pic>
      <p:pic>
        <p:nvPicPr>
          <p:cNvPr id="162" name="Google Shape;162;g3f858da8509_1_0"/>
          <p:cNvPicPr preferRelativeResize="0"/>
          <p:nvPr/>
        </p:nvPicPr>
        <p:blipFill rotWithShape="1">
          <a:blip r:embed="rId4">
            <a:alphaModFix/>
          </a:blip>
          <a:srcRect b="0" l="0" r="0" t="0"/>
          <a:stretch/>
        </p:blipFill>
        <p:spPr>
          <a:xfrm>
            <a:off x="1121575" y="5827750"/>
            <a:ext cx="225850" cy="223624"/>
          </a:xfrm>
          <a:prstGeom prst="rect">
            <a:avLst/>
          </a:prstGeom>
          <a:noFill/>
          <a:ln>
            <a:noFill/>
          </a:ln>
        </p:spPr>
      </p:pic>
      <p:pic>
        <p:nvPicPr>
          <p:cNvPr id="163" name="Google Shape;163;g3f858da8509_1_0"/>
          <p:cNvPicPr preferRelativeResize="0"/>
          <p:nvPr/>
        </p:nvPicPr>
        <p:blipFill rotWithShape="1">
          <a:blip r:embed="rId4">
            <a:alphaModFix/>
          </a:blip>
          <a:srcRect b="0" l="0" r="0" t="0"/>
          <a:stretch/>
        </p:blipFill>
        <p:spPr>
          <a:xfrm>
            <a:off x="1121575" y="6363025"/>
            <a:ext cx="225850" cy="2236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g308f593e1be_0_62"/>
          <p:cNvPicPr preferRelativeResize="0"/>
          <p:nvPr/>
        </p:nvPicPr>
        <p:blipFill rotWithShape="1">
          <a:blip r:embed="rId3">
            <a:alphaModFix/>
          </a:blip>
          <a:srcRect b="0" l="5634" r="24451" t="0"/>
          <a:stretch/>
        </p:blipFill>
        <p:spPr>
          <a:xfrm>
            <a:off x="990600" y="3873010"/>
            <a:ext cx="6758426" cy="2344190"/>
          </a:xfrm>
          <a:prstGeom prst="rect">
            <a:avLst/>
          </a:prstGeom>
          <a:noFill/>
          <a:ln>
            <a:noFill/>
          </a:ln>
        </p:spPr>
      </p:pic>
      <p:sp>
        <p:nvSpPr>
          <p:cNvPr id="169" name="Google Shape;169;g308f593e1be_0_62"/>
          <p:cNvSpPr/>
          <p:nvPr/>
        </p:nvSpPr>
        <p:spPr>
          <a:xfrm>
            <a:off x="8382000" y="-150"/>
            <a:ext cx="3810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g308f593e1be_0_62"/>
          <p:cNvSpPr txBox="1"/>
          <p:nvPr/>
        </p:nvSpPr>
        <p:spPr>
          <a:xfrm>
            <a:off x="908725" y="1017175"/>
            <a:ext cx="7115400" cy="2470200"/>
          </a:xfrm>
          <a:prstGeom prst="rect">
            <a:avLst/>
          </a:prstGeom>
          <a:noFill/>
          <a:ln>
            <a:noFill/>
          </a:ln>
        </p:spPr>
        <p:txBody>
          <a:bodyPr anchorCtr="0" anchor="t" bIns="190800" lIns="198000" spcFirstLastPara="1" rIns="198000" wrap="square" tIns="190800">
            <a:spAutoFit/>
          </a:bodyPr>
          <a:lstStyle/>
          <a:p>
            <a:pPr indent="0" lvl="0" marL="0" rtl="0" algn="l">
              <a:lnSpc>
                <a:spcPct val="115000"/>
              </a:lnSpc>
              <a:spcBef>
                <a:spcPts val="0"/>
              </a:spcBef>
              <a:spcAft>
                <a:spcPts val="0"/>
              </a:spcAft>
              <a:buClr>
                <a:schemeClr val="dk1"/>
              </a:buClr>
              <a:buSzPts val="1900"/>
              <a:buFont typeface="Arial"/>
              <a:buNone/>
            </a:pPr>
            <a:r>
              <a:rPr b="1" lang="en-GB" sz="1900">
                <a:solidFill>
                  <a:srgbClr val="757575"/>
                </a:solidFill>
                <a:latin typeface="Proxima Nova"/>
                <a:ea typeface="Proxima Nova"/>
                <a:cs typeface="Proxima Nova"/>
                <a:sym typeface="Proxima Nova"/>
              </a:rPr>
              <a:t>Positionering:</a:t>
            </a:r>
            <a:endParaRPr>
              <a:solidFill>
                <a:schemeClr val="dk1"/>
              </a:solidFill>
            </a:endParaRPr>
          </a:p>
          <a:p>
            <a:pPr indent="0" lvl="0" marL="0" rtl="0" algn="l">
              <a:lnSpc>
                <a:spcPct val="115000"/>
              </a:lnSpc>
              <a:spcBef>
                <a:spcPts val="0"/>
              </a:spcBef>
              <a:spcAft>
                <a:spcPts val="0"/>
              </a:spcAft>
              <a:buClr>
                <a:schemeClr val="dk1"/>
              </a:buClr>
              <a:buSzPts val="1900"/>
              <a:buFont typeface="Arial"/>
              <a:buNone/>
            </a:pPr>
            <a:r>
              <a:rPr b="1" lang="en-GB">
                <a:solidFill>
                  <a:schemeClr val="dk1"/>
                </a:solidFill>
                <a:latin typeface="Proxima Nova"/>
                <a:ea typeface="Proxima Nova"/>
                <a:cs typeface="Proxima Nova"/>
                <a:sym typeface="Proxima Nova"/>
              </a:rPr>
              <a:t>Premium 'limited edition' aanpak, hoge prijs; duurzame productie, vervanging van import door lokale productie en superieure kwaliteit van de vis door gecontroleerde waterkwaliteit, voeder-ingrediënten, oogstmethode en korte aanvoerketen. Hoewel verse lokale aanvoer historisch gezien een hogere prijs oplevert dan ingevroren import, is ons </a:t>
            </a:r>
            <a:r>
              <a:rPr b="1" lang="en-GB">
                <a:solidFill>
                  <a:schemeClr val="dk1"/>
                </a:solidFill>
                <a:latin typeface="Proxima Nova"/>
                <a:ea typeface="Proxima Nova"/>
                <a:cs typeface="Proxima Nova"/>
                <a:sym typeface="Proxima Nova"/>
              </a:rPr>
              <a:t>begin scenario</a:t>
            </a:r>
            <a:r>
              <a:rPr b="1" lang="en-GB">
                <a:solidFill>
                  <a:schemeClr val="dk1"/>
                </a:solidFill>
                <a:latin typeface="Proxima Nova"/>
                <a:ea typeface="Proxima Nova"/>
                <a:cs typeface="Proxima Nova"/>
                <a:sym typeface="Proxima Nova"/>
              </a:rPr>
              <a:t> gebaseerd op de huidige gemiddelde prijzen. Hogere prijsniveaus worden wel nagestreefd.</a:t>
            </a:r>
            <a:endParaRPr b="1">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700"/>
              <a:buFont typeface="Arial"/>
              <a:buNone/>
            </a:pPr>
            <a:r>
              <a:t/>
            </a:r>
            <a:endParaRPr sz="1700">
              <a:solidFill>
                <a:schemeClr val="dk1"/>
              </a:solidFill>
              <a:latin typeface="Proxima Nova"/>
              <a:ea typeface="Proxima Nova"/>
              <a:cs typeface="Proxima Nova"/>
              <a:sym typeface="Proxima Nova"/>
            </a:endParaRPr>
          </a:p>
        </p:txBody>
      </p:sp>
      <p:sp>
        <p:nvSpPr>
          <p:cNvPr id="171" name="Google Shape;171;g308f593e1be_0_62"/>
          <p:cNvSpPr txBox="1"/>
          <p:nvPr>
            <p:ph type="title"/>
          </p:nvPr>
        </p:nvSpPr>
        <p:spPr>
          <a:xfrm>
            <a:off x="990600" y="333900"/>
            <a:ext cx="10515600" cy="474900"/>
          </a:xfrm>
          <a:prstGeom prst="rect">
            <a:avLst/>
          </a:prstGeom>
          <a:noFill/>
          <a:ln>
            <a:noFill/>
          </a:ln>
        </p:spPr>
        <p:txBody>
          <a:bodyPr anchorCtr="0" anchor="ctr" bIns="45700" lIns="90000" spcFirstLastPara="1" rIns="91425" wrap="square" tIns="45700">
            <a:noAutofit/>
          </a:bodyPr>
          <a:lstStyle/>
          <a:p>
            <a:pPr indent="0" lvl="0" marL="0" rtl="0" algn="l">
              <a:lnSpc>
                <a:spcPct val="90000"/>
              </a:lnSpc>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POSITIONERING/DOELGROEP</a:t>
            </a:r>
            <a:endParaRPr b="1" sz="3800">
              <a:latin typeface="Proxima Nova"/>
              <a:ea typeface="Proxima Nova"/>
              <a:cs typeface="Proxima Nova"/>
              <a:sym typeface="Proxima Nova"/>
            </a:endParaRPr>
          </a:p>
        </p:txBody>
      </p:sp>
      <p:cxnSp>
        <p:nvCxnSpPr>
          <p:cNvPr id="172" name="Google Shape;172;g308f593e1be_0_62"/>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pic>
        <p:nvPicPr>
          <p:cNvPr id="173" name="Google Shape;173;g308f593e1be_0_62"/>
          <p:cNvPicPr preferRelativeResize="0"/>
          <p:nvPr/>
        </p:nvPicPr>
        <p:blipFill rotWithShape="1">
          <a:blip r:embed="rId4">
            <a:alphaModFix/>
          </a:blip>
          <a:srcRect b="30719" l="17944" r="17944" t="3767"/>
          <a:stretch/>
        </p:blipFill>
        <p:spPr>
          <a:xfrm>
            <a:off x="233750" y="227125"/>
            <a:ext cx="634197" cy="734100"/>
          </a:xfrm>
          <a:prstGeom prst="rect">
            <a:avLst/>
          </a:prstGeom>
          <a:noFill/>
          <a:ln>
            <a:noFill/>
          </a:ln>
        </p:spPr>
      </p:pic>
      <p:grpSp>
        <p:nvGrpSpPr>
          <p:cNvPr id="174" name="Google Shape;174;g308f593e1be_0_62"/>
          <p:cNvGrpSpPr/>
          <p:nvPr/>
        </p:nvGrpSpPr>
        <p:grpSpPr>
          <a:xfrm>
            <a:off x="1247050" y="7008538"/>
            <a:ext cx="5881113" cy="1487875"/>
            <a:chOff x="1008900" y="5294413"/>
            <a:chExt cx="5881113" cy="1487875"/>
          </a:xfrm>
        </p:grpSpPr>
        <p:pic>
          <p:nvPicPr>
            <p:cNvPr descr="We're in Whole Foods!" id="175" name="Google Shape;175;g308f593e1be_0_62"/>
            <p:cNvPicPr preferRelativeResize="0"/>
            <p:nvPr/>
          </p:nvPicPr>
          <p:blipFill rotWithShape="1">
            <a:blip r:embed="rId5">
              <a:alphaModFix/>
            </a:blip>
            <a:srcRect b="0" l="0" r="0" t="0"/>
            <a:stretch/>
          </p:blipFill>
          <p:spPr>
            <a:xfrm>
              <a:off x="1008900" y="5512800"/>
              <a:ext cx="1051100" cy="1051100"/>
            </a:xfrm>
            <a:prstGeom prst="rect">
              <a:avLst/>
            </a:prstGeom>
            <a:noFill/>
            <a:ln>
              <a:noFill/>
            </a:ln>
          </p:spPr>
        </p:pic>
        <p:pic>
          <p:nvPicPr>
            <p:cNvPr descr="Grand Frais - Reno" id="176" name="Google Shape;176;g308f593e1be_0_62"/>
            <p:cNvPicPr preferRelativeResize="0"/>
            <p:nvPr/>
          </p:nvPicPr>
          <p:blipFill rotWithShape="1">
            <a:blip r:embed="rId6">
              <a:alphaModFix/>
            </a:blip>
            <a:srcRect b="0" l="0" r="0" t="0"/>
            <a:stretch/>
          </p:blipFill>
          <p:spPr>
            <a:xfrm>
              <a:off x="2242400" y="5294413"/>
              <a:ext cx="1487875" cy="1487875"/>
            </a:xfrm>
            <a:prstGeom prst="rect">
              <a:avLst/>
            </a:prstGeom>
            <a:noFill/>
            <a:ln>
              <a:noFill/>
            </a:ln>
          </p:spPr>
        </p:pic>
        <p:pic>
          <p:nvPicPr>
            <p:cNvPr descr="Michelin Guide &amp; 2 AA Rosettes - The Mount Pub | Henley in Arden" id="177" name="Google Shape;177;g308f593e1be_0_62"/>
            <p:cNvPicPr preferRelativeResize="0"/>
            <p:nvPr/>
          </p:nvPicPr>
          <p:blipFill rotWithShape="1">
            <a:blip r:embed="rId7">
              <a:alphaModFix/>
            </a:blip>
            <a:srcRect b="0" l="0" r="0" t="0"/>
            <a:stretch/>
          </p:blipFill>
          <p:spPr>
            <a:xfrm>
              <a:off x="3708088" y="5595100"/>
              <a:ext cx="2035050" cy="734100"/>
            </a:xfrm>
            <a:prstGeom prst="rect">
              <a:avLst/>
            </a:prstGeom>
            <a:noFill/>
            <a:ln>
              <a:noFill/>
            </a:ln>
          </p:spPr>
        </p:pic>
        <p:pic>
          <p:nvPicPr>
            <p:cNvPr descr="Gault&amp;Millau UAE (@GaultMillauuae) / X" id="178" name="Google Shape;178;g308f593e1be_0_62"/>
            <p:cNvPicPr preferRelativeResize="0"/>
            <p:nvPr/>
          </p:nvPicPr>
          <p:blipFill rotWithShape="1">
            <a:blip r:embed="rId8">
              <a:alphaModFix/>
            </a:blip>
            <a:srcRect b="0" l="0" r="0" t="0"/>
            <a:stretch/>
          </p:blipFill>
          <p:spPr>
            <a:xfrm>
              <a:off x="6045438" y="5616051"/>
              <a:ext cx="844575" cy="844575"/>
            </a:xfrm>
            <a:prstGeom prst="rect">
              <a:avLst/>
            </a:prstGeom>
            <a:noFill/>
            <a:ln>
              <a:noFill/>
            </a:ln>
          </p:spPr>
        </p:pic>
      </p:grpSp>
      <p:sp>
        <p:nvSpPr>
          <p:cNvPr id="179" name="Google Shape;179;g308f593e1be_0_62"/>
          <p:cNvSpPr txBox="1"/>
          <p:nvPr/>
        </p:nvSpPr>
        <p:spPr>
          <a:xfrm>
            <a:off x="8528400" y="1017163"/>
            <a:ext cx="3517200" cy="2439600"/>
          </a:xfrm>
          <a:prstGeom prst="rect">
            <a:avLst/>
          </a:prstGeom>
          <a:noFill/>
          <a:ln>
            <a:noFill/>
          </a:ln>
        </p:spPr>
        <p:txBody>
          <a:bodyPr anchorCtr="0" anchor="t" bIns="190800" lIns="198000" spcFirstLastPara="1" rIns="198000" wrap="square" tIns="190800">
            <a:spAutoFit/>
          </a:bodyPr>
          <a:lstStyle/>
          <a:p>
            <a:pPr indent="0" lvl="0" marL="0" rtl="0" algn="l">
              <a:lnSpc>
                <a:spcPct val="115000"/>
              </a:lnSpc>
              <a:spcBef>
                <a:spcPts val="0"/>
              </a:spcBef>
              <a:spcAft>
                <a:spcPts val="0"/>
              </a:spcAft>
              <a:buClr>
                <a:schemeClr val="dk1"/>
              </a:buClr>
              <a:buSzPts val="1900"/>
              <a:buFont typeface="Arial"/>
              <a:buNone/>
            </a:pPr>
            <a:r>
              <a:rPr b="1" lang="en-GB" sz="1900">
                <a:solidFill>
                  <a:srgbClr val="757575"/>
                </a:solidFill>
                <a:latin typeface="Proxima Nova"/>
                <a:ea typeface="Proxima Nova"/>
                <a:cs typeface="Proxima Nova"/>
                <a:sym typeface="Proxima Nova"/>
              </a:rPr>
              <a:t>Doelmarkt:</a:t>
            </a:r>
            <a:endParaRPr>
              <a:solidFill>
                <a:schemeClr val="dk1"/>
              </a:solidFill>
            </a:endParaRPr>
          </a:p>
          <a:p>
            <a:pPr indent="0" lvl="0" marL="0" rtl="0" algn="l">
              <a:lnSpc>
                <a:spcPct val="115000"/>
              </a:lnSpc>
              <a:spcBef>
                <a:spcPts val="0"/>
              </a:spcBef>
              <a:spcAft>
                <a:spcPts val="0"/>
              </a:spcAft>
              <a:buClr>
                <a:schemeClr val="dk1"/>
              </a:buClr>
              <a:buSzPts val="1900"/>
              <a:buFont typeface="Arial"/>
              <a:buNone/>
            </a:pPr>
            <a:r>
              <a:rPr b="1" lang="en-GB">
                <a:solidFill>
                  <a:schemeClr val="dk1"/>
                </a:solidFill>
                <a:latin typeface="Proxima Nova"/>
                <a:ea typeface="Proxima Nova"/>
                <a:cs typeface="Proxima Nova"/>
                <a:sym typeface="Proxima Nova"/>
              </a:rPr>
              <a:t>Met name aantrekkelijk voor hetzelfde klantensegment dat toprestaurants zoals Nobu en top-winkelketens bezoekt en die bekend zijn met de kwaliteit van de vis en de prijs ervan accepteren.</a:t>
            </a:r>
            <a:endParaRPr b="1">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500"/>
              <a:buFont typeface="Arial"/>
              <a:buNone/>
            </a:pPr>
            <a:r>
              <a:t/>
            </a:r>
            <a:endParaRPr b="1" sz="1500">
              <a:solidFill>
                <a:srgbClr val="757575"/>
              </a:solidFill>
              <a:latin typeface="Proxima Nova"/>
              <a:ea typeface="Proxima Nova"/>
              <a:cs typeface="Proxima Nova"/>
              <a:sym typeface="Proxima Nova"/>
            </a:endParaRPr>
          </a:p>
        </p:txBody>
      </p:sp>
      <p:pic>
        <p:nvPicPr>
          <p:cNvPr descr="We're in Whole Foods!" id="180" name="Google Shape;180;g308f593e1be_0_62"/>
          <p:cNvPicPr preferRelativeResize="0"/>
          <p:nvPr/>
        </p:nvPicPr>
        <p:blipFill rotWithShape="1">
          <a:blip r:embed="rId5">
            <a:alphaModFix/>
          </a:blip>
          <a:srcRect b="0" l="0" r="0" t="0"/>
          <a:stretch/>
        </p:blipFill>
        <p:spPr>
          <a:xfrm>
            <a:off x="8829422" y="4158200"/>
            <a:ext cx="1051100" cy="1051100"/>
          </a:xfrm>
          <a:prstGeom prst="rect">
            <a:avLst/>
          </a:prstGeom>
          <a:noFill/>
          <a:ln>
            <a:noFill/>
          </a:ln>
        </p:spPr>
      </p:pic>
      <p:pic>
        <p:nvPicPr>
          <p:cNvPr descr="Grand Frais - Reno" id="181" name="Google Shape;181;g308f593e1be_0_62"/>
          <p:cNvPicPr preferRelativeResize="0"/>
          <p:nvPr/>
        </p:nvPicPr>
        <p:blipFill rotWithShape="1">
          <a:blip r:embed="rId6">
            <a:alphaModFix/>
          </a:blip>
          <a:srcRect b="23587" l="23941" r="22527" t="23891"/>
          <a:stretch/>
        </p:blipFill>
        <p:spPr>
          <a:xfrm>
            <a:off x="10561163" y="4357175"/>
            <a:ext cx="796500" cy="781200"/>
          </a:xfrm>
          <a:prstGeom prst="roundRect">
            <a:avLst>
              <a:gd fmla="val 50000" name="adj"/>
            </a:avLst>
          </a:prstGeom>
          <a:noFill/>
          <a:ln>
            <a:noFill/>
          </a:ln>
        </p:spPr>
      </p:pic>
      <p:pic>
        <p:nvPicPr>
          <p:cNvPr descr="Michelin Guide &amp; 2 AA Rosettes - The Mount Pub | Henley in Arden" id="182" name="Google Shape;182;g308f593e1be_0_62"/>
          <p:cNvPicPr preferRelativeResize="0"/>
          <p:nvPr/>
        </p:nvPicPr>
        <p:blipFill rotWithShape="1">
          <a:blip r:embed="rId7">
            <a:alphaModFix/>
          </a:blip>
          <a:srcRect b="0" l="0" r="0" t="0"/>
          <a:stretch/>
        </p:blipFill>
        <p:spPr>
          <a:xfrm>
            <a:off x="10151097" y="5523625"/>
            <a:ext cx="1616675" cy="583175"/>
          </a:xfrm>
          <a:prstGeom prst="rect">
            <a:avLst/>
          </a:prstGeom>
          <a:noFill/>
          <a:ln>
            <a:noFill/>
          </a:ln>
        </p:spPr>
      </p:pic>
      <p:pic>
        <p:nvPicPr>
          <p:cNvPr descr="Gault&amp;Millau UAE (@GaultMillauuae) / X" id="183" name="Google Shape;183;g308f593e1be_0_62"/>
          <p:cNvPicPr preferRelativeResize="0"/>
          <p:nvPr/>
        </p:nvPicPr>
        <p:blipFill rotWithShape="1">
          <a:blip r:embed="rId8">
            <a:alphaModFix/>
          </a:blip>
          <a:srcRect b="0" l="0" r="0" t="0"/>
          <a:stretch/>
        </p:blipFill>
        <p:spPr>
          <a:xfrm>
            <a:off x="8932725" y="5372701"/>
            <a:ext cx="844500" cy="844500"/>
          </a:xfrm>
          <a:prstGeom prst="roundRect">
            <a:avLst>
              <a:gd fmla="val 50000" name="adj"/>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4"/>
          <p:cNvSpPr/>
          <p:nvPr/>
        </p:nvSpPr>
        <p:spPr>
          <a:xfrm>
            <a:off x="9364275" y="-150"/>
            <a:ext cx="28278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4"/>
          <p:cNvSpPr txBox="1"/>
          <p:nvPr>
            <p:ph type="title"/>
          </p:nvPr>
        </p:nvSpPr>
        <p:spPr>
          <a:xfrm>
            <a:off x="990600" y="333900"/>
            <a:ext cx="6781200" cy="474900"/>
          </a:xfrm>
          <a:prstGeom prst="rect">
            <a:avLst/>
          </a:prstGeom>
          <a:noFill/>
          <a:ln>
            <a:noFill/>
          </a:ln>
        </p:spPr>
        <p:txBody>
          <a:bodyPr anchorCtr="0" anchor="ctr" bIns="45700" lIns="90000" spcFirstLastPara="1" rIns="91425" wrap="square" tIns="45700">
            <a:noAutofit/>
          </a:bodyPr>
          <a:lstStyle/>
          <a:p>
            <a:pPr indent="0" lvl="0" marL="0" rtl="0" algn="l">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DE LOCATIE</a:t>
            </a:r>
            <a:endParaRPr b="1" sz="3800">
              <a:latin typeface="Proxima Nova"/>
              <a:ea typeface="Proxima Nova"/>
              <a:cs typeface="Proxima Nova"/>
              <a:sym typeface="Proxima Nova"/>
            </a:endParaRPr>
          </a:p>
        </p:txBody>
      </p:sp>
      <p:cxnSp>
        <p:nvCxnSpPr>
          <p:cNvPr id="190" name="Google Shape;190;p4"/>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sp>
        <p:nvSpPr>
          <p:cNvPr id="191" name="Google Shape;191;p4"/>
          <p:cNvSpPr txBox="1"/>
          <p:nvPr/>
        </p:nvSpPr>
        <p:spPr>
          <a:xfrm>
            <a:off x="990600" y="990275"/>
            <a:ext cx="6899700" cy="9558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700"/>
              <a:buFont typeface="Arial"/>
              <a:buNone/>
            </a:pPr>
            <a:r>
              <a:rPr lang="en-GB" sz="1700">
                <a:solidFill>
                  <a:srgbClr val="7F7F7F"/>
                </a:solidFill>
                <a:latin typeface="Proxima Nova"/>
                <a:ea typeface="Proxima Nova"/>
                <a:cs typeface="Proxima Nova"/>
                <a:sym typeface="Proxima Nova"/>
              </a:rPr>
              <a:t>Onze locatie in Kamperland in de provincie Zeeland in Nederland biedt aanzienlijke strategische voordelen:</a:t>
            </a:r>
            <a:endParaRPr sz="1700">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700"/>
              <a:buFont typeface="Arial"/>
              <a:buNone/>
            </a:pPr>
            <a:r>
              <a:t/>
            </a:r>
            <a:endParaRPr sz="1700">
              <a:solidFill>
                <a:srgbClr val="7F7F7F"/>
              </a:solidFill>
              <a:latin typeface="Proxima Nova"/>
              <a:ea typeface="Proxima Nova"/>
              <a:cs typeface="Proxima Nova"/>
              <a:sym typeface="Proxima Nova"/>
            </a:endParaRPr>
          </a:p>
        </p:txBody>
      </p:sp>
      <p:sp>
        <p:nvSpPr>
          <p:cNvPr id="192" name="Google Shape;192;p4"/>
          <p:cNvSpPr txBox="1"/>
          <p:nvPr/>
        </p:nvSpPr>
        <p:spPr>
          <a:xfrm>
            <a:off x="913450" y="1583875"/>
            <a:ext cx="7099800" cy="5437800"/>
          </a:xfrm>
          <a:prstGeom prst="rect">
            <a:avLst/>
          </a:prstGeom>
          <a:noFill/>
          <a:ln>
            <a:noFill/>
          </a:ln>
        </p:spPr>
        <p:txBody>
          <a:bodyPr anchorCtr="0" anchor="t" bIns="190800" lIns="198000" spcFirstLastPara="1" rIns="737975" wrap="square" tIns="190800">
            <a:spAutoFit/>
          </a:bodyPr>
          <a:lstStyle/>
          <a:p>
            <a:pPr indent="0" lvl="0" marL="0" rtl="0" algn="l">
              <a:lnSpc>
                <a:spcPct val="115000"/>
              </a:lnSpc>
              <a:spcBef>
                <a:spcPts val="0"/>
              </a:spcBef>
              <a:spcAft>
                <a:spcPts val="0"/>
              </a:spcAft>
              <a:buClr>
                <a:schemeClr val="dk1"/>
              </a:buClr>
              <a:buSzPts val="1400"/>
              <a:buFont typeface="Arial"/>
              <a:buNone/>
            </a:pPr>
            <a:r>
              <a:rPr b="1" lang="en-GB">
                <a:solidFill>
                  <a:schemeClr val="dk1"/>
                </a:solidFill>
                <a:latin typeface="Proxima Nova"/>
                <a:ea typeface="Proxima Nova"/>
                <a:cs typeface="Proxima Nova"/>
                <a:sym typeface="Proxima Nova"/>
              </a:rPr>
              <a:t>Directe toegang tot schoon zeewater</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lang="en-GB">
                <a:solidFill>
                  <a:schemeClr val="dk1"/>
                </a:solidFill>
                <a:latin typeface="Proxima Nova"/>
                <a:ea typeface="Proxima Nova"/>
                <a:cs typeface="Proxima Nova"/>
                <a:sym typeface="Proxima Nova"/>
              </a:rPr>
              <a:t>Gelegen op het punt waar de Oosterschelde en de Noordzee samenkomen. Onbeperkt schoon zeewater.</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b="1" lang="en-GB">
                <a:solidFill>
                  <a:schemeClr val="dk1"/>
                </a:solidFill>
                <a:latin typeface="Proxima Nova"/>
                <a:ea typeface="Proxima Nova"/>
                <a:cs typeface="Proxima Nova"/>
                <a:sym typeface="Proxima Nova"/>
              </a:rPr>
              <a:t>Locatie</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lang="en-GB">
                <a:solidFill>
                  <a:schemeClr val="dk1"/>
                </a:solidFill>
                <a:latin typeface="Proxima Nova"/>
                <a:ea typeface="Proxima Nova"/>
                <a:cs typeface="Proxima Nova"/>
                <a:sym typeface="Proxima Nova"/>
              </a:rPr>
              <a:t>Op 35 minuten rijden van de grote transport hub voor vis in Yerseke. Maakt dagelijkse oogsten op bestelling en geconditioneerd transport op dezelfde dag -in de hele EU- mogelijk.</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b="1" lang="en-GB">
                <a:solidFill>
                  <a:schemeClr val="dk1"/>
                </a:solidFill>
                <a:latin typeface="Proxima Nova"/>
                <a:ea typeface="Proxima Nova"/>
                <a:cs typeface="Proxima Nova"/>
                <a:sym typeface="Proxima Nova"/>
              </a:rPr>
              <a:t>Bestaande vergunningen voor inname en afvoer van zeewater</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lang="en-GB">
                <a:solidFill>
                  <a:schemeClr val="dk1"/>
                </a:solidFill>
                <a:latin typeface="Proxima Nova"/>
                <a:ea typeface="Proxima Nova"/>
                <a:cs typeface="Proxima Nova"/>
                <a:sym typeface="Proxima Nova"/>
              </a:rPr>
              <a:t>Kritisch belang voor elke RAS-kwekerij</a:t>
            </a:r>
            <a:r>
              <a:rPr b="1" lang="en-GB">
                <a:solidFill>
                  <a:schemeClr val="dk1"/>
                </a:solidFill>
                <a:latin typeface="Proxima Nova"/>
                <a:ea typeface="Proxima Nova"/>
                <a:cs typeface="Proxima Nova"/>
                <a:sym typeface="Proxima Nova"/>
              </a:rPr>
              <a:t>: </a:t>
            </a:r>
            <a:r>
              <a:rPr lang="en-GB">
                <a:solidFill>
                  <a:schemeClr val="dk1"/>
                </a:solidFill>
                <a:latin typeface="Proxima Nova"/>
                <a:ea typeface="Proxima Nova"/>
                <a:cs typeface="Proxima Nova"/>
                <a:sym typeface="Proxima Nova"/>
              </a:rPr>
              <a:t>de vereiste vergunningen voor inname en afvoer van zeewater zijn al aanwezig.</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b="1" lang="en-GB">
                <a:solidFill>
                  <a:schemeClr val="dk1"/>
                </a:solidFill>
                <a:latin typeface="Proxima Nova"/>
                <a:ea typeface="Proxima Nova"/>
                <a:cs typeface="Proxima Nova"/>
                <a:sym typeface="Proxima Nova"/>
              </a:rPr>
              <a:t>Ervaren lokaal personeel</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b="1" lang="en-GB">
                <a:solidFill>
                  <a:schemeClr val="dk1"/>
                </a:solidFill>
                <a:latin typeface="Proxima Nova"/>
                <a:ea typeface="Proxima Nova"/>
                <a:cs typeface="Proxima Nova"/>
                <a:sym typeface="Proxima Nova"/>
              </a:rPr>
              <a:t>Nederland in het algemeen en de provincie Zeeland in het bijzonder</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lang="en-GB">
                <a:solidFill>
                  <a:schemeClr val="dk1"/>
                </a:solidFill>
                <a:latin typeface="Proxima Nova"/>
                <a:ea typeface="Proxima Nova"/>
                <a:cs typeface="Proxima Nova"/>
                <a:sym typeface="Proxima Nova"/>
              </a:rPr>
              <a:t>Er is een lange geschiedenis van visserij en aquacultuur. Zeeland is in toenemende mate het centrum geworden voor technologisch hoogstaande aquacultuur.</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b="1" lang="en-GB">
                <a:solidFill>
                  <a:schemeClr val="dk1"/>
                </a:solidFill>
                <a:latin typeface="Proxima Nova"/>
                <a:ea typeface="Proxima Nova"/>
                <a:cs typeface="Proxima Nova"/>
                <a:sym typeface="Proxima Nova"/>
              </a:rPr>
              <a:t>Ondersteuning economische ontwikkeling</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lang="en-GB">
                <a:solidFill>
                  <a:schemeClr val="dk1"/>
                </a:solidFill>
                <a:latin typeface="Proxima Nova"/>
                <a:ea typeface="Proxima Nova"/>
                <a:cs typeface="Proxima Nova"/>
                <a:sym typeface="Proxima Nova"/>
              </a:rPr>
              <a:t>Lokale autoriteiten staan zeer positief tegenover nieuwe ontwikkelingen op het gebied van aquacultuur en de economische voordelen en werkgelegenheid die ons bedrijf voor de provincie en de gemeente met zich meebrengt.</a:t>
            </a:r>
            <a:endParaRPr>
              <a:solidFill>
                <a:schemeClr val="dk1"/>
              </a:solidFill>
              <a:latin typeface="Proxima Nova"/>
              <a:ea typeface="Proxima Nova"/>
              <a:cs typeface="Proxima Nova"/>
              <a:sym typeface="Proxima Nova"/>
            </a:endParaRPr>
          </a:p>
          <a:p>
            <a:pPr indent="0" lvl="0" marL="0" marR="0" rtl="0" algn="l">
              <a:lnSpc>
                <a:spcPct val="115000"/>
              </a:lnSpc>
              <a:spcBef>
                <a:spcPts val="1000"/>
              </a:spcBef>
              <a:spcAft>
                <a:spcPts val="1000"/>
              </a:spcAft>
              <a:buClr>
                <a:srgbClr val="000000"/>
              </a:buClr>
              <a:buSzPts val="1400"/>
              <a:buFont typeface="Arial"/>
              <a:buNone/>
            </a:pPr>
            <a:r>
              <a:t/>
            </a:r>
            <a:endParaRPr b="1">
              <a:solidFill>
                <a:schemeClr val="dk1"/>
              </a:solidFill>
              <a:latin typeface="Proxima Nova"/>
              <a:ea typeface="Proxima Nova"/>
              <a:cs typeface="Proxima Nova"/>
              <a:sym typeface="Proxima Nova"/>
            </a:endParaRPr>
          </a:p>
        </p:txBody>
      </p:sp>
      <p:pic>
        <p:nvPicPr>
          <p:cNvPr id="193" name="Google Shape;193;p4"/>
          <p:cNvPicPr preferRelativeResize="0"/>
          <p:nvPr/>
        </p:nvPicPr>
        <p:blipFill rotWithShape="1">
          <a:blip r:embed="rId3">
            <a:alphaModFix/>
          </a:blip>
          <a:srcRect b="39579" l="30361" r="38284" t="0"/>
          <a:stretch/>
        </p:blipFill>
        <p:spPr>
          <a:xfrm>
            <a:off x="8274425" y="1065100"/>
            <a:ext cx="3374700" cy="4357549"/>
          </a:xfrm>
          <a:prstGeom prst="rect">
            <a:avLst/>
          </a:prstGeom>
          <a:noFill/>
          <a:ln>
            <a:noFill/>
          </a:ln>
        </p:spPr>
      </p:pic>
      <p:sp>
        <p:nvSpPr>
          <p:cNvPr id="194" name="Google Shape;194;p4"/>
          <p:cNvSpPr/>
          <p:nvPr/>
        </p:nvSpPr>
        <p:spPr>
          <a:xfrm>
            <a:off x="10204330" y="4290810"/>
            <a:ext cx="1280100" cy="731400"/>
          </a:xfrm>
          <a:prstGeom prst="rect">
            <a:avLst/>
          </a:prstGeom>
          <a:solidFill>
            <a:srgbClr val="E71224">
              <a:alpha val="3529"/>
            </a:srgbClr>
          </a:solidFill>
          <a:ln cap="flat" cmpd="sng" w="19050">
            <a:solidFill>
              <a:srgbClr val="E71224"/>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E71224"/>
              </a:solidFill>
              <a:latin typeface="Arial"/>
              <a:ea typeface="Arial"/>
              <a:cs typeface="Arial"/>
              <a:sym typeface="Arial"/>
            </a:endParaRPr>
          </a:p>
        </p:txBody>
      </p:sp>
      <p:sp>
        <p:nvSpPr>
          <p:cNvPr id="195" name="Google Shape;195;p4"/>
          <p:cNvSpPr txBox="1"/>
          <p:nvPr/>
        </p:nvSpPr>
        <p:spPr>
          <a:xfrm>
            <a:off x="9607925" y="5848425"/>
            <a:ext cx="2472900" cy="5886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1500"/>
              <a:buFont typeface="Arial"/>
              <a:buNone/>
            </a:pPr>
            <a:r>
              <a:rPr b="1" i="0" lang="en-GB" sz="1500" u="none" cap="none" strike="noStrike">
                <a:solidFill>
                  <a:schemeClr val="dk1"/>
                </a:solidFill>
                <a:latin typeface="Proxima Nova"/>
                <a:ea typeface="Proxima Nova"/>
                <a:cs typeface="Proxima Nova"/>
                <a:sym typeface="Proxima Nova"/>
              </a:rPr>
              <a:t>SITE LOCATION</a:t>
            </a:r>
            <a:endParaRPr b="1" i="0" sz="1500" u="none" cap="none" strike="noStrike">
              <a:solidFill>
                <a:schemeClr val="dk1"/>
              </a:solidFill>
              <a:latin typeface="Proxima Nova"/>
              <a:ea typeface="Proxima Nova"/>
              <a:cs typeface="Proxima Nova"/>
              <a:sym typeface="Proxima Nova"/>
            </a:endParaRPr>
          </a:p>
          <a:p>
            <a:pPr indent="0" lvl="0" marL="0" marR="0" rtl="0" algn="ctr">
              <a:lnSpc>
                <a:spcPct val="115000"/>
              </a:lnSpc>
              <a:spcBef>
                <a:spcPts val="0"/>
              </a:spcBef>
              <a:spcAft>
                <a:spcPts val="0"/>
              </a:spcAft>
              <a:buClr>
                <a:srgbClr val="000000"/>
              </a:buClr>
              <a:buSzPts val="1500"/>
              <a:buFont typeface="Arial"/>
              <a:buNone/>
            </a:pPr>
            <a:r>
              <a:rPr b="0" i="1" lang="en-GB" sz="1500" u="none" cap="none" strike="noStrike">
                <a:solidFill>
                  <a:schemeClr val="dk1"/>
                </a:solidFill>
                <a:latin typeface="Proxima Nova"/>
                <a:ea typeface="Proxima Nova"/>
                <a:cs typeface="Proxima Nova"/>
                <a:sym typeface="Proxima Nova"/>
              </a:rPr>
              <a:t>Zeeland, The Netherland</a:t>
            </a:r>
            <a:endParaRPr b="0" i="1" sz="1500" u="none" cap="none" strike="noStrike">
              <a:solidFill>
                <a:schemeClr val="dk1"/>
              </a:solidFill>
              <a:latin typeface="Proxima Nova"/>
              <a:ea typeface="Proxima Nova"/>
              <a:cs typeface="Proxima Nova"/>
              <a:sym typeface="Proxima Nova"/>
            </a:endParaRPr>
          </a:p>
        </p:txBody>
      </p:sp>
      <p:cxnSp>
        <p:nvCxnSpPr>
          <p:cNvPr id="196" name="Google Shape;196;p4"/>
          <p:cNvCxnSpPr>
            <a:stCxn id="194" idx="2"/>
          </p:cNvCxnSpPr>
          <p:nvPr/>
        </p:nvCxnSpPr>
        <p:spPr>
          <a:xfrm>
            <a:off x="10844380" y="5022210"/>
            <a:ext cx="0" cy="885000"/>
          </a:xfrm>
          <a:prstGeom prst="straightConnector1">
            <a:avLst/>
          </a:prstGeom>
          <a:noFill/>
          <a:ln cap="flat" cmpd="sng" w="19050">
            <a:solidFill>
              <a:srgbClr val="E71224"/>
            </a:solidFill>
            <a:prstDash val="solid"/>
            <a:round/>
            <a:headEnd len="sm" w="sm" type="none"/>
            <a:tailEnd len="sm" w="sm" type="none"/>
          </a:ln>
        </p:spPr>
      </p:cxnSp>
      <p:pic>
        <p:nvPicPr>
          <p:cNvPr id="197" name="Google Shape;197;p4"/>
          <p:cNvPicPr preferRelativeResize="0"/>
          <p:nvPr/>
        </p:nvPicPr>
        <p:blipFill rotWithShape="1">
          <a:blip r:embed="rId4">
            <a:alphaModFix/>
          </a:blip>
          <a:srcRect b="30719" l="17944" r="17944" t="3767"/>
          <a:stretch/>
        </p:blipFill>
        <p:spPr>
          <a:xfrm>
            <a:off x="233750" y="227125"/>
            <a:ext cx="634197" cy="734100"/>
          </a:xfrm>
          <a:prstGeom prst="rect">
            <a:avLst/>
          </a:prstGeom>
          <a:noFill/>
          <a:ln>
            <a:noFill/>
          </a:ln>
        </p:spPr>
      </p:pic>
      <p:pic>
        <p:nvPicPr>
          <p:cNvPr id="198" name="Google Shape;198;p4"/>
          <p:cNvPicPr preferRelativeResize="0"/>
          <p:nvPr/>
        </p:nvPicPr>
        <p:blipFill rotWithShape="1">
          <a:blip r:embed="rId5">
            <a:alphaModFix/>
          </a:blip>
          <a:srcRect b="0" l="0" r="0" t="0"/>
          <a:stretch/>
        </p:blipFill>
        <p:spPr>
          <a:xfrm>
            <a:off x="8192375" y="5679200"/>
            <a:ext cx="992776" cy="113913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308f593e1be_0_53"/>
          <p:cNvSpPr/>
          <p:nvPr/>
        </p:nvSpPr>
        <p:spPr>
          <a:xfrm>
            <a:off x="9245200" y="-150"/>
            <a:ext cx="29469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g308f593e1be_0_53"/>
          <p:cNvSpPr txBox="1"/>
          <p:nvPr>
            <p:ph type="title"/>
          </p:nvPr>
        </p:nvSpPr>
        <p:spPr>
          <a:xfrm>
            <a:off x="990600" y="333900"/>
            <a:ext cx="9255600" cy="474900"/>
          </a:xfrm>
          <a:prstGeom prst="rect">
            <a:avLst/>
          </a:prstGeom>
          <a:noFill/>
          <a:ln>
            <a:noFill/>
          </a:ln>
        </p:spPr>
        <p:txBody>
          <a:bodyPr anchorCtr="0" anchor="ctr" bIns="45700" lIns="90000" spcFirstLastPara="1" rIns="91425" wrap="square" tIns="45700">
            <a:noAutofit/>
          </a:bodyPr>
          <a:lstStyle/>
          <a:p>
            <a:pPr indent="0" lvl="0" marL="0" rtl="0" algn="l">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BEDRIJFSACTIVITEITEN</a:t>
            </a:r>
            <a:endParaRPr b="1" sz="3800">
              <a:latin typeface="Proxima Nova"/>
              <a:ea typeface="Proxima Nova"/>
              <a:cs typeface="Proxima Nova"/>
              <a:sym typeface="Proxima Nova"/>
            </a:endParaRPr>
          </a:p>
        </p:txBody>
      </p:sp>
      <p:cxnSp>
        <p:nvCxnSpPr>
          <p:cNvPr id="205" name="Google Shape;205;g308f593e1be_0_53"/>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sp>
        <p:nvSpPr>
          <p:cNvPr id="206" name="Google Shape;206;g308f593e1be_0_53"/>
          <p:cNvSpPr txBox="1"/>
          <p:nvPr/>
        </p:nvSpPr>
        <p:spPr>
          <a:xfrm>
            <a:off x="955825" y="914075"/>
            <a:ext cx="6858300" cy="13299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600"/>
              <a:buFont typeface="Arial"/>
              <a:buNone/>
            </a:pPr>
            <a:r>
              <a:rPr lang="en-GB">
                <a:solidFill>
                  <a:srgbClr val="7F7F7F"/>
                </a:solidFill>
                <a:latin typeface="Proxima Nova"/>
                <a:ea typeface="Proxima Nova"/>
                <a:cs typeface="Proxima Nova"/>
                <a:sym typeface="Proxima Nova"/>
              </a:rPr>
              <a:t>De oprichters van The Black Cod Company beschikken over ongeëvenaarde ervaring in het opzetten van vooruitstrevende land-based viskwekerijen, maar ook over diepgaande technische knowhow op het gebied van RAS-kweek en praktische ervaring in het runnen van een full-cycle hatchery voor black cod.</a:t>
            </a:r>
            <a:endParaRPr>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600"/>
              <a:buFont typeface="Arial"/>
              <a:buNone/>
            </a:pPr>
            <a:r>
              <a:t/>
            </a:r>
            <a:endParaRPr sz="1600">
              <a:solidFill>
                <a:srgbClr val="7F7F7F"/>
              </a:solidFill>
              <a:latin typeface="Proxima Nova"/>
              <a:ea typeface="Proxima Nova"/>
              <a:cs typeface="Proxima Nova"/>
              <a:sym typeface="Proxima Nova"/>
            </a:endParaRPr>
          </a:p>
        </p:txBody>
      </p:sp>
      <p:sp>
        <p:nvSpPr>
          <p:cNvPr id="207" name="Google Shape;207;g308f593e1be_0_53"/>
          <p:cNvSpPr txBox="1"/>
          <p:nvPr/>
        </p:nvSpPr>
        <p:spPr>
          <a:xfrm>
            <a:off x="884625" y="1823125"/>
            <a:ext cx="7962000" cy="5227500"/>
          </a:xfrm>
          <a:prstGeom prst="rect">
            <a:avLst/>
          </a:prstGeom>
          <a:noFill/>
          <a:ln>
            <a:noFill/>
          </a:ln>
        </p:spPr>
        <p:txBody>
          <a:bodyPr anchorCtr="0" anchor="t" bIns="190800" lIns="198000" spcFirstLastPara="1" rIns="737975" wrap="square" tIns="190800">
            <a:spAutoFit/>
          </a:bodyPr>
          <a:lstStyle/>
          <a:p>
            <a:pPr indent="0" lvl="0" marL="0" rtl="0" algn="l">
              <a:lnSpc>
                <a:spcPct val="115000"/>
              </a:lnSpc>
              <a:spcBef>
                <a:spcPts val="0"/>
              </a:spcBef>
              <a:spcAft>
                <a:spcPts val="0"/>
              </a:spcAft>
              <a:buClr>
                <a:schemeClr val="dk1"/>
              </a:buClr>
              <a:buSzPts val="1700"/>
              <a:buFont typeface="Arial"/>
              <a:buNone/>
            </a:pPr>
            <a:r>
              <a:rPr b="1" lang="en-GB" sz="1500">
                <a:solidFill>
                  <a:schemeClr val="dk1"/>
                </a:solidFill>
                <a:highlight>
                  <a:schemeClr val="lt1"/>
                </a:highlight>
                <a:latin typeface="Proxima Nova"/>
                <a:ea typeface="Proxima Nova"/>
                <a:cs typeface="Proxima Nova"/>
                <a:sym typeface="Proxima Nova"/>
              </a:rPr>
              <a:t>Ervaring op basis van beproefde protocollen voor hatchery met een volledige cyclus</a:t>
            </a:r>
            <a:endParaRPr>
              <a:solidFill>
                <a:schemeClr val="dk1"/>
              </a:solidFill>
            </a:endParaRPr>
          </a:p>
          <a:p>
            <a:pPr indent="0" lvl="0" marL="0" rtl="0" algn="l">
              <a:lnSpc>
                <a:spcPct val="115000"/>
              </a:lnSpc>
              <a:spcBef>
                <a:spcPts val="0"/>
              </a:spcBef>
              <a:spcAft>
                <a:spcPts val="0"/>
              </a:spcAft>
              <a:buClr>
                <a:schemeClr val="dk1"/>
              </a:buClr>
              <a:buSzPts val="1700"/>
              <a:buFont typeface="Arial"/>
              <a:buNone/>
            </a:pPr>
            <a:r>
              <a:rPr lang="en-GB" sz="1300">
                <a:solidFill>
                  <a:schemeClr val="dk1"/>
                </a:solidFill>
                <a:highlight>
                  <a:schemeClr val="lt1"/>
                </a:highlight>
                <a:latin typeface="Proxima Nova"/>
                <a:ea typeface="Proxima Nova"/>
                <a:cs typeface="Proxima Nova"/>
                <a:sym typeface="Proxima Nova"/>
              </a:rPr>
              <a:t>Er zijn wereldwijd 2 bekende kwekerijen die een stabiele, volledige productiecyclus van meer dan tien jaar laten zien. The Black Cod Company staat in contact met beiden: nauwe samenwerking met het onderzoeksstation van NOAA in Seattle en ervaring uit eerste hand van mede-oprichters Megan en Tom Sorby. Zij hebben vijf jaar lang een Canadese hatchery beheerd, waardoor we nu werken volgens hun  protocollen, voor een stabiele productie van jonge visjes.</a:t>
            </a:r>
            <a:endParaRPr b="1" sz="1700">
              <a:solidFill>
                <a:schemeClr val="dk1"/>
              </a:solidFill>
              <a:highlight>
                <a:schemeClr val="lt1"/>
              </a:highlight>
              <a:latin typeface="Proxima Nova"/>
              <a:ea typeface="Proxima Nova"/>
              <a:cs typeface="Proxima Nova"/>
              <a:sym typeface="Proxima Nova"/>
            </a:endParaRPr>
          </a:p>
          <a:p>
            <a:pPr indent="0" lvl="0" marL="0" rtl="0" algn="l">
              <a:lnSpc>
                <a:spcPct val="115000"/>
              </a:lnSpc>
              <a:spcBef>
                <a:spcPts val="1000"/>
              </a:spcBef>
              <a:spcAft>
                <a:spcPts val="0"/>
              </a:spcAft>
              <a:buNone/>
            </a:pPr>
            <a:r>
              <a:rPr b="1" lang="en-GB" sz="1700">
                <a:solidFill>
                  <a:schemeClr val="dk1"/>
                </a:solidFill>
                <a:highlight>
                  <a:schemeClr val="lt1"/>
                </a:highlight>
                <a:latin typeface="Proxima Nova"/>
                <a:ea typeface="Proxima Nova"/>
                <a:cs typeface="Proxima Nova"/>
                <a:sym typeface="Proxima Nova"/>
              </a:rPr>
              <a:t>Op data gebaseerde groeiverwachtingen</a:t>
            </a:r>
            <a:endParaRPr b="1" sz="1700">
              <a:solidFill>
                <a:schemeClr val="dk1"/>
              </a:solidFill>
              <a:highlight>
                <a:schemeClr val="lt1"/>
              </a:highlight>
              <a:latin typeface="Proxima Nova"/>
              <a:ea typeface="Proxima Nova"/>
              <a:cs typeface="Proxima Nova"/>
              <a:sym typeface="Proxima Nova"/>
            </a:endParaRPr>
          </a:p>
          <a:p>
            <a:pPr indent="-311150" lvl="0" marL="457200" rtl="0" algn="l">
              <a:lnSpc>
                <a:spcPct val="115000"/>
              </a:lnSpc>
              <a:spcBef>
                <a:spcPts val="0"/>
              </a:spcBef>
              <a:spcAft>
                <a:spcPts val="0"/>
              </a:spcAft>
              <a:buClr>
                <a:schemeClr val="dk1"/>
              </a:buClr>
              <a:buSzPts val="1300"/>
              <a:buFont typeface="Proxima Nova"/>
              <a:buChar char="●"/>
            </a:pPr>
            <a:r>
              <a:rPr lang="en-GB" sz="1300">
                <a:solidFill>
                  <a:schemeClr val="dk1"/>
                </a:solidFill>
                <a:highlight>
                  <a:schemeClr val="lt1"/>
                </a:highlight>
                <a:latin typeface="Proxima Nova"/>
                <a:ea typeface="Proxima Nova"/>
                <a:cs typeface="Proxima Nova"/>
                <a:sym typeface="Proxima Nova"/>
              </a:rPr>
              <a:t>De groeiverwachtingen van de juveniele vis tot ongeveer 1 kg, zijn gebaseerd op gegevens van het kweken van meerdere generaties NOAA-Seattle in een land-based RAS kwekerij</a:t>
            </a:r>
            <a:endParaRPr sz="1300">
              <a:solidFill>
                <a:schemeClr val="dk1"/>
              </a:solidFill>
              <a:highlight>
                <a:schemeClr val="lt1"/>
              </a:highlight>
              <a:latin typeface="Proxima Nova"/>
              <a:ea typeface="Proxima Nova"/>
              <a:cs typeface="Proxima Nova"/>
              <a:sym typeface="Proxima Nova"/>
            </a:endParaRPr>
          </a:p>
          <a:p>
            <a:pPr indent="-311150" lvl="0" marL="457200" rtl="0" algn="l">
              <a:lnSpc>
                <a:spcPct val="115000"/>
              </a:lnSpc>
              <a:spcBef>
                <a:spcPts val="0"/>
              </a:spcBef>
              <a:spcAft>
                <a:spcPts val="0"/>
              </a:spcAft>
              <a:buClr>
                <a:schemeClr val="dk1"/>
              </a:buClr>
              <a:buSzPts val="1300"/>
              <a:buFont typeface="Proxima Nova"/>
              <a:buChar char="●"/>
            </a:pPr>
            <a:r>
              <a:rPr lang="en-GB" sz="1300">
                <a:solidFill>
                  <a:schemeClr val="dk1"/>
                </a:solidFill>
                <a:highlight>
                  <a:schemeClr val="lt1"/>
                </a:highlight>
                <a:latin typeface="Proxima Nova"/>
                <a:ea typeface="Proxima Nova"/>
                <a:cs typeface="Proxima Nova"/>
                <a:sym typeface="Proxima Nova"/>
              </a:rPr>
              <a:t>De groeiverwachtingen van vissen van 1 kg tot 2,5 kg zijn gebaseerd op gegevens van kweek in netkooien in zee, waarbij rekening is gehouden met een seizoensgebonden groeivertraging. De groeicurve bij kweek onder optimale RAS-omstandigheden zal een verbetering laten zien van 25% ten opzichte van seizoensgebonden temperatuurschommelingen in de netkooien, zoals ook is aangetoond bij zalm of yellowtail</a:t>
            </a:r>
            <a:endParaRPr sz="1300">
              <a:solidFill>
                <a:schemeClr val="dk1"/>
              </a:solidFill>
              <a:highlight>
                <a:schemeClr val="lt1"/>
              </a:highlight>
              <a:latin typeface="Proxima Nova"/>
              <a:ea typeface="Proxima Nova"/>
              <a:cs typeface="Proxima Nova"/>
              <a:sym typeface="Proxima Nova"/>
            </a:endParaRPr>
          </a:p>
          <a:p>
            <a:pPr indent="-311150" lvl="0" marL="457200" rtl="0" algn="l">
              <a:lnSpc>
                <a:spcPct val="115000"/>
              </a:lnSpc>
              <a:spcBef>
                <a:spcPts val="0"/>
              </a:spcBef>
              <a:spcAft>
                <a:spcPts val="0"/>
              </a:spcAft>
              <a:buClr>
                <a:schemeClr val="dk1"/>
              </a:buClr>
              <a:buSzPts val="1300"/>
              <a:buFont typeface="Proxima Nova"/>
              <a:buChar char="●"/>
            </a:pPr>
            <a:r>
              <a:rPr lang="en-GB" sz="1300">
                <a:solidFill>
                  <a:schemeClr val="dk1"/>
                </a:solidFill>
                <a:highlight>
                  <a:schemeClr val="lt1"/>
                </a:highlight>
                <a:latin typeface="Proxima Nova"/>
                <a:ea typeface="Proxima Nova"/>
                <a:cs typeface="Proxima Nova"/>
                <a:sym typeface="Proxima Nova"/>
              </a:rPr>
              <a:t>De groeiverwachtingen van tweede generatie kweekvissen zijn gebaseerd op meer dan 10 jaar praktijkonderzoek bij NOAA en praktijkervaring bij Golden Eagle Sablefish opgedaan door ons team, om de productie van sneller groeiende vissen mogelijk te maken vanaf batch 2</a:t>
            </a:r>
            <a:endParaRPr sz="1300">
              <a:solidFill>
                <a:schemeClr val="dk1"/>
              </a:solidFill>
              <a:highlight>
                <a:schemeClr val="lt1"/>
              </a:highlight>
              <a:latin typeface="Proxima Nova"/>
              <a:ea typeface="Proxima Nova"/>
              <a:cs typeface="Proxima Nova"/>
              <a:sym typeface="Proxima Nova"/>
            </a:endParaRPr>
          </a:p>
        </p:txBody>
      </p:sp>
      <p:pic>
        <p:nvPicPr>
          <p:cNvPr id="208" name="Google Shape;208;g308f593e1be_0_53"/>
          <p:cNvPicPr preferRelativeResize="0"/>
          <p:nvPr/>
        </p:nvPicPr>
        <p:blipFill rotWithShape="1">
          <a:blip r:embed="rId3">
            <a:alphaModFix/>
          </a:blip>
          <a:srcRect b="30719" l="17944" r="17944" t="3767"/>
          <a:stretch/>
        </p:blipFill>
        <p:spPr>
          <a:xfrm>
            <a:off x="233750" y="227125"/>
            <a:ext cx="634197" cy="734100"/>
          </a:xfrm>
          <a:prstGeom prst="rect">
            <a:avLst/>
          </a:prstGeom>
          <a:noFill/>
          <a:ln>
            <a:noFill/>
          </a:ln>
        </p:spPr>
      </p:pic>
      <p:pic>
        <p:nvPicPr>
          <p:cNvPr id="209" name="Google Shape;209;g308f593e1be_0_53"/>
          <p:cNvPicPr preferRelativeResize="0"/>
          <p:nvPr/>
        </p:nvPicPr>
        <p:blipFill rotWithShape="1">
          <a:blip r:embed="rId4">
            <a:alphaModFix/>
          </a:blip>
          <a:srcRect b="15839" l="0" r="0" t="0"/>
          <a:stretch/>
        </p:blipFill>
        <p:spPr>
          <a:xfrm>
            <a:off x="8371500" y="333888"/>
            <a:ext cx="2877025" cy="1815951"/>
          </a:xfrm>
          <a:prstGeom prst="rect">
            <a:avLst/>
          </a:prstGeom>
          <a:noFill/>
          <a:ln>
            <a:noFill/>
          </a:ln>
        </p:spPr>
      </p:pic>
      <p:pic>
        <p:nvPicPr>
          <p:cNvPr id="210" name="Google Shape;210;g308f593e1be_0_53"/>
          <p:cNvPicPr preferRelativeResize="0"/>
          <p:nvPr/>
        </p:nvPicPr>
        <p:blipFill rotWithShape="1">
          <a:blip r:embed="rId5">
            <a:alphaModFix/>
          </a:blip>
          <a:srcRect b="0" l="0" r="0" t="0"/>
          <a:stretch/>
        </p:blipFill>
        <p:spPr>
          <a:xfrm>
            <a:off x="8371500" y="4281288"/>
            <a:ext cx="2877025" cy="2157773"/>
          </a:xfrm>
          <a:prstGeom prst="rect">
            <a:avLst/>
          </a:prstGeom>
          <a:noFill/>
          <a:ln>
            <a:noFill/>
          </a:ln>
        </p:spPr>
      </p:pic>
      <p:pic>
        <p:nvPicPr>
          <p:cNvPr id="211" name="Google Shape;211;g308f593e1be_0_53"/>
          <p:cNvPicPr preferRelativeResize="0"/>
          <p:nvPr/>
        </p:nvPicPr>
        <p:blipFill rotWithShape="1">
          <a:blip r:embed="rId6">
            <a:alphaModFix/>
          </a:blip>
          <a:srcRect b="7994" l="0" r="0" t="7843"/>
          <a:stretch/>
        </p:blipFill>
        <p:spPr>
          <a:xfrm>
            <a:off x="8371500" y="2307595"/>
            <a:ext cx="2877025" cy="18159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g308f593e1be_0_0"/>
          <p:cNvSpPr/>
          <p:nvPr/>
        </p:nvSpPr>
        <p:spPr>
          <a:xfrm>
            <a:off x="8900375" y="-150"/>
            <a:ext cx="32916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g308f593e1be_0_0"/>
          <p:cNvSpPr txBox="1"/>
          <p:nvPr/>
        </p:nvSpPr>
        <p:spPr>
          <a:xfrm>
            <a:off x="787325" y="885025"/>
            <a:ext cx="5365200" cy="6238800"/>
          </a:xfrm>
          <a:prstGeom prst="rect">
            <a:avLst/>
          </a:prstGeom>
          <a:noFill/>
          <a:ln>
            <a:noFill/>
          </a:ln>
        </p:spPr>
        <p:txBody>
          <a:bodyPr anchorCtr="0" anchor="t" bIns="190800" lIns="198000" spcFirstLastPara="1" rIns="198000" wrap="square" tIns="190800">
            <a:spAutoFit/>
          </a:bodyPr>
          <a:lstStyle/>
          <a:p>
            <a:pPr indent="0" lvl="0" marL="0" rtl="0" algn="l">
              <a:lnSpc>
                <a:spcPct val="115000"/>
              </a:lnSpc>
              <a:spcBef>
                <a:spcPts val="0"/>
              </a:spcBef>
              <a:spcAft>
                <a:spcPts val="0"/>
              </a:spcAft>
              <a:buClr>
                <a:schemeClr val="dk1"/>
              </a:buClr>
              <a:buSzPts val="1400"/>
              <a:buFont typeface="Arial"/>
              <a:buNone/>
            </a:pPr>
            <a:r>
              <a:rPr b="1" lang="en-GB" sz="1350">
                <a:solidFill>
                  <a:schemeClr val="dk1"/>
                </a:solidFill>
                <a:latin typeface="Proxima Nova"/>
                <a:ea typeface="Proxima Nova"/>
                <a:cs typeface="Proxima Nova"/>
                <a:sym typeface="Proxima Nova"/>
              </a:rPr>
              <a:t>Trends in invoer en vraag</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lang="en-GB" sz="1250">
                <a:solidFill>
                  <a:schemeClr val="dk1"/>
                </a:solidFill>
                <a:latin typeface="Proxima Nova"/>
                <a:ea typeface="Proxima Nova"/>
                <a:cs typeface="Proxima Nova"/>
                <a:sym typeface="Proxima Nova"/>
              </a:rPr>
              <a:t>Europa is volledig afhankelijk van import uit Noord-Amerika om aan de vraag naar black cod te voldoen. De recente </a:t>
            </a:r>
            <a:r>
              <a:rPr lang="en-GB" sz="1250">
                <a:solidFill>
                  <a:schemeClr val="dk1"/>
                </a:solidFill>
                <a:latin typeface="Proxima Nova"/>
                <a:ea typeface="Proxima Nova"/>
                <a:cs typeface="Proxima Nova"/>
                <a:sym typeface="Proxima Nova"/>
              </a:rPr>
              <a:t>import volumes</a:t>
            </a:r>
            <a:r>
              <a:rPr lang="en-GB" sz="1250">
                <a:solidFill>
                  <a:schemeClr val="dk1"/>
                </a:solidFill>
                <a:latin typeface="Proxima Nova"/>
                <a:ea typeface="Proxima Nova"/>
                <a:cs typeface="Proxima Nova"/>
                <a:sym typeface="Proxima Nova"/>
              </a:rPr>
              <a:t> uit de VS laten een opwaartse trend zien, die overeenkomt met het toegenomen bewustzijn van chef-koks en een sterke markt. Gebaseerd op onze ervaring met Yellowtail, leidt het aanbieden van lokale verse producten tot een aanzienlijke toename van het totale gebruik en de volumes.</a:t>
            </a:r>
            <a:endParaRPr sz="125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t/>
            </a:r>
            <a:endParaRPr sz="135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rPr b="1" lang="en-GB" sz="1350">
                <a:solidFill>
                  <a:schemeClr val="dk1"/>
                </a:solidFill>
                <a:latin typeface="Proxima Nova"/>
                <a:ea typeface="Proxima Nova"/>
                <a:cs typeface="Proxima Nova"/>
                <a:sym typeface="Proxima Nova"/>
              </a:rPr>
              <a:t>Ingevoerde volumes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sz="1250">
                <a:solidFill>
                  <a:schemeClr val="dk1"/>
                </a:solidFill>
                <a:latin typeface="Proxima Nova"/>
                <a:ea typeface="Proxima Nova"/>
                <a:cs typeface="Proxima Nova"/>
                <a:sym typeface="Proxima Nova"/>
              </a:rPr>
              <a:t>Naast de in de grafiek weergegeven Amerikaanse export naar de EU heeft Canada een extra jaarlijks exportvolume van ongeveer 2.000 ton, waarbij er slechts beperkte informatie beschikbaar is over de bestemming. Op basis van interviews met chef-koks en leveranciers in Duitsland, het Verenigd Koninkrijk en Nederland schatten we echter dat ten minste 25% van de Canadese export naar de EU gaat, wat neerkomt op een basisniveau van meer dan 1.000 ton per jaar aan EU-import.</a:t>
            </a:r>
            <a:endParaRPr sz="125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t/>
            </a:r>
            <a:endParaRPr sz="135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rPr b="1" lang="en-GB" sz="1350">
                <a:solidFill>
                  <a:schemeClr val="dk1"/>
                </a:solidFill>
                <a:latin typeface="Proxima Nova"/>
                <a:ea typeface="Proxima Nova"/>
                <a:cs typeface="Proxima Nova"/>
                <a:sym typeface="Proxima Nova"/>
              </a:rPr>
              <a:t>De positie van Nederland als culinair- en handelscentrum</a:t>
            </a:r>
            <a:endParaRPr>
              <a:solidFill>
                <a:schemeClr val="dk1"/>
              </a:solidFill>
            </a:endParaRPr>
          </a:p>
          <a:p>
            <a:pPr indent="0" lvl="0" marL="0" rtl="0" algn="l">
              <a:lnSpc>
                <a:spcPct val="115000"/>
              </a:lnSpc>
              <a:spcBef>
                <a:spcPts val="0"/>
              </a:spcBef>
              <a:spcAft>
                <a:spcPts val="0"/>
              </a:spcAft>
              <a:buClr>
                <a:schemeClr val="dk1"/>
              </a:buClr>
              <a:buSzPts val="1400"/>
              <a:buFont typeface="Arial"/>
              <a:buNone/>
            </a:pPr>
            <a:r>
              <a:rPr lang="en-GB" sz="1250">
                <a:solidFill>
                  <a:schemeClr val="dk1"/>
                </a:solidFill>
                <a:latin typeface="Proxima Nova"/>
                <a:ea typeface="Proxima Nova"/>
                <a:cs typeface="Proxima Nova"/>
                <a:sym typeface="Proxima Nova"/>
              </a:rPr>
              <a:t>Nederland heeft zich ontpopt als de grootste importeur van Amerikaanse black cod, goed voor 38% van het totale volume vanaf 2023. Dit kan worden verklaard door zowel het culinaire landschap in Nederland, als de strategische positie in de handelsroutes van de EU voor vis, schaal- en schelpdieren.</a:t>
            </a:r>
            <a:endParaRPr sz="1250">
              <a:solidFill>
                <a:schemeClr val="dk1"/>
              </a:solidFill>
              <a:highlight>
                <a:srgbClr val="FFFF00"/>
              </a:highlight>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400"/>
              <a:buFont typeface="Arial"/>
              <a:buNone/>
            </a:pPr>
            <a:r>
              <a:t/>
            </a:r>
            <a:endParaRPr b="1" sz="1350">
              <a:solidFill>
                <a:schemeClr val="dk1"/>
              </a:solidFill>
              <a:highlight>
                <a:srgbClr val="FFFF00"/>
              </a:highlight>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400"/>
              <a:buFont typeface="Arial"/>
              <a:buNone/>
            </a:pPr>
            <a:r>
              <a:t/>
            </a:r>
            <a:endParaRPr b="1">
              <a:solidFill>
                <a:schemeClr val="dk1"/>
              </a:solidFill>
              <a:latin typeface="Proxima Nova"/>
              <a:ea typeface="Proxima Nova"/>
              <a:cs typeface="Proxima Nova"/>
              <a:sym typeface="Proxima Nova"/>
            </a:endParaRPr>
          </a:p>
        </p:txBody>
      </p:sp>
      <p:sp>
        <p:nvSpPr>
          <p:cNvPr id="218" name="Google Shape;218;g308f593e1be_0_0"/>
          <p:cNvSpPr txBox="1"/>
          <p:nvPr>
            <p:ph type="title"/>
          </p:nvPr>
        </p:nvSpPr>
        <p:spPr>
          <a:xfrm>
            <a:off x="990600" y="333900"/>
            <a:ext cx="8766000" cy="474900"/>
          </a:xfrm>
          <a:prstGeom prst="rect">
            <a:avLst/>
          </a:prstGeom>
          <a:noFill/>
          <a:ln>
            <a:noFill/>
          </a:ln>
        </p:spPr>
        <p:txBody>
          <a:bodyPr anchorCtr="0" anchor="ctr" bIns="45700" lIns="90000" spcFirstLastPara="1" rIns="91425" wrap="square" tIns="45700">
            <a:noAutofit/>
          </a:bodyPr>
          <a:lstStyle/>
          <a:p>
            <a:pPr indent="0" lvl="0" marL="0" rtl="0" algn="l">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IMPORTVOLUMES EN -TRENDS</a:t>
            </a:r>
            <a:endParaRPr b="1" sz="3800">
              <a:latin typeface="Proxima Nova"/>
              <a:ea typeface="Proxima Nova"/>
              <a:cs typeface="Proxima Nova"/>
              <a:sym typeface="Proxima Nova"/>
            </a:endParaRPr>
          </a:p>
        </p:txBody>
      </p:sp>
      <p:cxnSp>
        <p:nvCxnSpPr>
          <p:cNvPr id="219" name="Google Shape;219;g308f593e1be_0_0"/>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pic>
        <p:nvPicPr>
          <p:cNvPr id="220" name="Google Shape;220;g308f593e1be_0_0"/>
          <p:cNvPicPr preferRelativeResize="0"/>
          <p:nvPr/>
        </p:nvPicPr>
        <p:blipFill rotWithShape="1">
          <a:blip r:embed="rId3">
            <a:alphaModFix/>
          </a:blip>
          <a:srcRect b="30719" l="17944" r="17944" t="3767"/>
          <a:stretch/>
        </p:blipFill>
        <p:spPr>
          <a:xfrm>
            <a:off x="233750" y="227125"/>
            <a:ext cx="634197" cy="734100"/>
          </a:xfrm>
          <a:prstGeom prst="rect">
            <a:avLst/>
          </a:prstGeom>
          <a:noFill/>
          <a:ln>
            <a:noFill/>
          </a:ln>
        </p:spPr>
      </p:pic>
      <p:sp>
        <p:nvSpPr>
          <p:cNvPr id="221" name="Google Shape;221;g308f593e1be_0_0"/>
          <p:cNvSpPr txBox="1"/>
          <p:nvPr/>
        </p:nvSpPr>
        <p:spPr>
          <a:xfrm>
            <a:off x="6641650" y="5227375"/>
            <a:ext cx="46263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800"/>
              <a:buFont typeface="Arial"/>
              <a:buNone/>
            </a:pPr>
            <a:r>
              <a:rPr b="0" i="0" lang="en-GB" sz="800" u="none" cap="none" strike="noStrike">
                <a:solidFill>
                  <a:schemeClr val="dk1"/>
                </a:solidFill>
                <a:latin typeface="Proxima Nova"/>
                <a:ea typeface="Proxima Nova"/>
                <a:cs typeface="Proxima Nova"/>
                <a:sym typeface="Proxima Nova"/>
              </a:rPr>
              <a:t>Source: </a:t>
            </a:r>
            <a:r>
              <a:rPr b="0" i="1" lang="en-GB" sz="800" u="none" cap="none" strike="noStrike">
                <a:solidFill>
                  <a:schemeClr val="dk1"/>
                </a:solidFill>
                <a:latin typeface="Proxima Nova"/>
                <a:ea typeface="Proxima Nova"/>
                <a:cs typeface="Proxima Nova"/>
                <a:sym typeface="Proxima Nova"/>
              </a:rPr>
              <a:t>NOAA: https://www.fisheries.noaa.gov/foss/f?p=215:2:16215936530730:::::</a:t>
            </a:r>
            <a:endParaRPr b="0" i="0" sz="1400" u="none" cap="none" strike="noStrike">
              <a:solidFill>
                <a:srgbClr val="000000"/>
              </a:solidFill>
              <a:latin typeface="Arial"/>
              <a:ea typeface="Arial"/>
              <a:cs typeface="Arial"/>
              <a:sym typeface="Arial"/>
            </a:endParaRPr>
          </a:p>
        </p:txBody>
      </p:sp>
      <p:pic>
        <p:nvPicPr>
          <p:cNvPr id="222" name="Google Shape;222;g308f593e1be_0_0" title="Chart"/>
          <p:cNvPicPr preferRelativeResize="0"/>
          <p:nvPr/>
        </p:nvPicPr>
        <p:blipFill rotWithShape="1">
          <a:blip r:embed="rId4">
            <a:alphaModFix/>
          </a:blip>
          <a:srcRect b="0" l="0" r="0" t="0"/>
          <a:stretch/>
        </p:blipFill>
        <p:spPr>
          <a:xfrm>
            <a:off x="6641650" y="1770375"/>
            <a:ext cx="5486199" cy="33922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308f593e1be_0_11"/>
          <p:cNvSpPr/>
          <p:nvPr/>
        </p:nvSpPr>
        <p:spPr>
          <a:xfrm>
            <a:off x="7645750" y="-150"/>
            <a:ext cx="45462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g308f593e1be_0_11"/>
          <p:cNvSpPr txBox="1"/>
          <p:nvPr/>
        </p:nvSpPr>
        <p:spPr>
          <a:xfrm>
            <a:off x="550850" y="732625"/>
            <a:ext cx="7159200" cy="6603900"/>
          </a:xfrm>
          <a:prstGeom prst="rect">
            <a:avLst/>
          </a:prstGeom>
          <a:noFill/>
          <a:ln>
            <a:noFill/>
          </a:ln>
        </p:spPr>
        <p:txBody>
          <a:bodyPr anchorCtr="0" anchor="t" bIns="190800" lIns="198000" spcFirstLastPara="1" rIns="198000" wrap="square" tIns="190800">
            <a:spAutoFit/>
          </a:bodyPr>
          <a:lstStyle/>
          <a:p>
            <a:pPr indent="0" lvl="0" marL="0" rtl="0" algn="l">
              <a:lnSpc>
                <a:spcPct val="115000"/>
              </a:lnSpc>
              <a:spcBef>
                <a:spcPts val="0"/>
              </a:spcBef>
              <a:spcAft>
                <a:spcPts val="0"/>
              </a:spcAft>
              <a:buClr>
                <a:schemeClr val="dk1"/>
              </a:buClr>
              <a:buSzPts val="1300"/>
              <a:buFont typeface="Arial"/>
              <a:buNone/>
            </a:pPr>
            <a:r>
              <a:rPr b="1" lang="en-GB" sz="1300">
                <a:solidFill>
                  <a:schemeClr val="dk1"/>
                </a:solidFill>
                <a:latin typeface="Proxima Nova"/>
                <a:ea typeface="Proxima Nova"/>
                <a:cs typeface="Proxima Nova"/>
                <a:sym typeface="Proxima Nova"/>
              </a:rPr>
              <a:t>Huidig aanbod</a:t>
            </a:r>
            <a:endParaRPr>
              <a:solidFill>
                <a:schemeClr val="dk1"/>
              </a:solidFill>
            </a:endParaRPr>
          </a:p>
          <a:p>
            <a:pPr indent="0" lvl="0" marL="0" rtl="0" algn="l">
              <a:lnSpc>
                <a:spcPct val="115000"/>
              </a:lnSpc>
              <a:spcBef>
                <a:spcPts val="0"/>
              </a:spcBef>
              <a:spcAft>
                <a:spcPts val="0"/>
              </a:spcAft>
              <a:buClr>
                <a:schemeClr val="dk1"/>
              </a:buClr>
              <a:buSzPts val="1300"/>
              <a:buFont typeface="Arial"/>
              <a:buNone/>
            </a:pPr>
            <a:r>
              <a:rPr lang="en-GB" sz="1250">
                <a:solidFill>
                  <a:schemeClr val="dk1"/>
                </a:solidFill>
                <a:latin typeface="Proxima Nova"/>
                <a:ea typeface="Proxima Nova"/>
                <a:cs typeface="Proxima Nova"/>
                <a:sym typeface="Proxima Nova"/>
              </a:rPr>
              <a:t>Black cod wordt voornamelijk diepgevroren geleverd, met een beperkte seizoensgebonden verse aanvoer. De prijzen voor de afnemers (chef-koks en detailhandel) zijn inclusief transportkosten, marge voor de importeur/groothandel en marge voor de directe leverancier. Door alleen met directe leveranciers te werken, heeft The Black Cod Company niet met marges van de groothandel te maken en heeft veel lagere transportkosten.</a:t>
            </a:r>
            <a:endParaRPr sz="125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300"/>
              <a:buFont typeface="Arial"/>
              <a:buNone/>
            </a:pPr>
            <a:r>
              <a:t/>
            </a:r>
            <a:endParaRPr sz="125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rPr b="1" lang="en-GB" sz="1300">
                <a:solidFill>
                  <a:schemeClr val="dk1"/>
                </a:solidFill>
                <a:latin typeface="Proxima Nova"/>
                <a:ea typeface="Proxima Nova"/>
                <a:cs typeface="Proxima Nova"/>
                <a:sym typeface="Proxima Nova"/>
              </a:rPr>
              <a:t>Verkoop aan de detailhandel</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sz="1250">
                <a:solidFill>
                  <a:schemeClr val="dk1"/>
                </a:solidFill>
                <a:latin typeface="Proxima Nova"/>
                <a:ea typeface="Proxima Nova"/>
                <a:cs typeface="Proxima Nova"/>
                <a:sym typeface="Proxima Nova"/>
              </a:rPr>
              <a:t>Producten zoals porties- en </a:t>
            </a:r>
            <a:r>
              <a:rPr lang="en-GB" sz="1250">
                <a:solidFill>
                  <a:schemeClr val="dk1"/>
                </a:solidFill>
                <a:latin typeface="Proxima Nova"/>
                <a:ea typeface="Proxima Nova"/>
                <a:cs typeface="Proxima Nova"/>
                <a:sym typeface="Proxima Nova"/>
              </a:rPr>
              <a:t>koud gerookte</a:t>
            </a:r>
            <a:r>
              <a:rPr lang="en-GB" sz="1250">
                <a:solidFill>
                  <a:schemeClr val="dk1"/>
                </a:solidFill>
                <a:latin typeface="Proxima Nova"/>
                <a:ea typeface="Proxima Nova"/>
                <a:cs typeface="Proxima Nova"/>
                <a:sym typeface="Proxima Nova"/>
              </a:rPr>
              <a:t> black cod die worden verkocht bij Whole Foods en vergelijkbare premium retailers in de hele EU, die consequent tot de duurste producten worden gerekend, pleiten voor de ontwikkeling van retailproducten. Daarom moeten verschillende Value Added Products (VAP) zoals voorgemarineerde porties, gerookte porties en het gebruik van verschillende visgrootte/kwaliteit, middenstuk/staartstukken in de markt getest worden. Afsnijdsels kunnen gebruikt worden om het rendement te optimaliseren.</a:t>
            </a:r>
            <a:endParaRPr sz="125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t/>
            </a:r>
            <a:endParaRPr sz="125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rPr b="1" lang="en-GB" sz="1300">
                <a:solidFill>
                  <a:schemeClr val="dk1"/>
                </a:solidFill>
                <a:latin typeface="Proxima Nova"/>
                <a:ea typeface="Proxima Nova"/>
                <a:cs typeface="Proxima Nova"/>
                <a:sym typeface="Proxima Nova"/>
              </a:rPr>
              <a:t>Verkoop aan restaurants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sz="1250">
                <a:solidFill>
                  <a:schemeClr val="dk1"/>
                </a:solidFill>
                <a:latin typeface="Proxima Nova"/>
                <a:ea typeface="Proxima Nova"/>
                <a:cs typeface="Proxima Nova"/>
                <a:sym typeface="Proxima Nova"/>
              </a:rPr>
              <a:t>Volgens recente prijsindicaties (bron: chefinterviews oktober 2024) ligt de huidige </a:t>
            </a:r>
            <a:r>
              <a:rPr lang="en-GB" sz="1250">
                <a:solidFill>
                  <a:schemeClr val="dk1"/>
                </a:solidFill>
                <a:latin typeface="Proxima Nova"/>
                <a:ea typeface="Proxima Nova"/>
                <a:cs typeface="Proxima Nova"/>
                <a:sym typeface="Proxima Nova"/>
              </a:rPr>
              <a:t>prijs marge</a:t>
            </a:r>
            <a:r>
              <a:rPr lang="en-GB" sz="1250">
                <a:solidFill>
                  <a:schemeClr val="dk1"/>
                </a:solidFill>
                <a:latin typeface="Proxima Nova"/>
                <a:ea typeface="Proxima Nova"/>
                <a:cs typeface="Proxima Nova"/>
                <a:sym typeface="Proxima Nova"/>
              </a:rPr>
              <a:t> voor de chef (met een marge van 10-20% voor de leverancier) van H&amp;G bevroren tussen €29,00/kg voor kleinere vis (MOMO, gebruikt ca. 3 ton per jaar), tot €33,95/kg (Taiko, gebruikt ca. 2 ton per jaar) en €35,35/kg (Restaurant Scherp) voor grotere vis.</a:t>
            </a:r>
            <a:endParaRPr b="1" sz="13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rPr b="1" lang="en-GB" sz="1300">
                <a:solidFill>
                  <a:schemeClr val="dk1"/>
                </a:solidFill>
                <a:latin typeface="Proxima Nova"/>
                <a:ea typeface="Proxima Nova"/>
                <a:cs typeface="Proxima Nova"/>
                <a:sym typeface="Proxima Nova"/>
              </a:rPr>
              <a:t>Prijsdoelstelling</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sz="1250">
                <a:solidFill>
                  <a:schemeClr val="dk1"/>
                </a:solidFill>
                <a:latin typeface="Proxima Nova"/>
                <a:ea typeface="Proxima Nova"/>
                <a:cs typeface="Proxima Nova"/>
                <a:sym typeface="Proxima Nova"/>
              </a:rPr>
              <a:t>In ons basisscenario mikken we op een gemiddelde verkoopprijs van €27,50 kg HOG (€25,00 kg hele vis) voor fase 1 en 2, met een prijsverlaging van 20% in het geval van extra uitbreiding tot 1.000+ ton. Gezien de historische en huidige vraag en het prijsniveau in de EU zouden we in staat moeten zijn om een lokaal/vers/duurzaam prijsvoordeel te realiseren. De basisprijs, die vergelijkbaar is met de importprijs, vormt echter op zich al een aantrekkelijk bedrijfsmodel.</a:t>
            </a:r>
            <a:endParaRPr sz="1250">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chemeClr val="dk1"/>
              </a:buClr>
              <a:buSzPts val="1100"/>
              <a:buFont typeface="Arial"/>
              <a:buNone/>
            </a:pPr>
            <a:r>
              <a:t/>
            </a:r>
            <a:endParaRPr b="1" sz="1300">
              <a:solidFill>
                <a:schemeClr val="dk1"/>
              </a:solidFill>
              <a:latin typeface="Proxima Nova"/>
              <a:ea typeface="Proxima Nova"/>
              <a:cs typeface="Proxima Nova"/>
              <a:sym typeface="Proxima Nova"/>
            </a:endParaRPr>
          </a:p>
        </p:txBody>
      </p:sp>
      <p:sp>
        <p:nvSpPr>
          <p:cNvPr id="229" name="Google Shape;229;g308f593e1be_0_11"/>
          <p:cNvSpPr txBox="1"/>
          <p:nvPr>
            <p:ph type="title"/>
          </p:nvPr>
        </p:nvSpPr>
        <p:spPr>
          <a:xfrm>
            <a:off x="897150" y="356725"/>
            <a:ext cx="6719400" cy="474900"/>
          </a:xfrm>
          <a:prstGeom prst="rect">
            <a:avLst/>
          </a:prstGeom>
          <a:noFill/>
          <a:ln>
            <a:noFill/>
          </a:ln>
        </p:spPr>
        <p:txBody>
          <a:bodyPr anchorCtr="0" anchor="ctr" bIns="45700" lIns="90000" spcFirstLastPara="1" rIns="91425" wrap="square" tIns="45700">
            <a:noAutofit/>
          </a:bodyPr>
          <a:lstStyle/>
          <a:p>
            <a:pPr indent="0" lvl="0" marL="0" rtl="0" algn="l">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PRIJSSTELLING EN AFZET EU</a:t>
            </a:r>
            <a:endParaRPr b="1" sz="3800">
              <a:latin typeface="Proxima Nova"/>
              <a:ea typeface="Proxima Nova"/>
              <a:cs typeface="Proxima Nova"/>
              <a:sym typeface="Proxima Nova"/>
            </a:endParaRPr>
          </a:p>
        </p:txBody>
      </p:sp>
      <p:cxnSp>
        <p:nvCxnSpPr>
          <p:cNvPr id="230" name="Google Shape;230;g308f593e1be_0_11"/>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pic>
        <p:nvPicPr>
          <p:cNvPr id="231" name="Google Shape;231;g308f593e1be_0_11"/>
          <p:cNvPicPr preferRelativeResize="0"/>
          <p:nvPr/>
        </p:nvPicPr>
        <p:blipFill rotWithShape="1">
          <a:blip r:embed="rId3">
            <a:alphaModFix/>
          </a:blip>
          <a:srcRect b="30719" l="17944" r="17944" t="3767"/>
          <a:stretch/>
        </p:blipFill>
        <p:spPr>
          <a:xfrm>
            <a:off x="233750" y="227125"/>
            <a:ext cx="634197" cy="734100"/>
          </a:xfrm>
          <a:prstGeom prst="rect">
            <a:avLst/>
          </a:prstGeom>
          <a:noFill/>
          <a:ln>
            <a:noFill/>
          </a:ln>
        </p:spPr>
      </p:pic>
      <p:pic>
        <p:nvPicPr>
          <p:cNvPr id="232" name="Google Shape;232;g308f593e1be_0_11"/>
          <p:cNvPicPr preferRelativeResize="0"/>
          <p:nvPr/>
        </p:nvPicPr>
        <p:blipFill rotWithShape="1">
          <a:blip r:embed="rId4">
            <a:alphaModFix/>
          </a:blip>
          <a:srcRect b="7487" l="0" r="0" t="3592"/>
          <a:stretch/>
        </p:blipFill>
        <p:spPr>
          <a:xfrm>
            <a:off x="7943500" y="1402550"/>
            <a:ext cx="3943699" cy="4339316"/>
          </a:xfrm>
          <a:prstGeom prst="rect">
            <a:avLst/>
          </a:prstGeom>
          <a:noFill/>
          <a:ln>
            <a:noFill/>
          </a:ln>
        </p:spPr>
      </p:pic>
      <p:sp>
        <p:nvSpPr>
          <p:cNvPr id="233" name="Google Shape;233;g308f593e1be_0_11"/>
          <p:cNvSpPr txBox="1"/>
          <p:nvPr/>
        </p:nvSpPr>
        <p:spPr>
          <a:xfrm>
            <a:off x="7418650" y="5705025"/>
            <a:ext cx="5172000" cy="838800"/>
          </a:xfrm>
          <a:prstGeom prst="rect">
            <a:avLst/>
          </a:prstGeom>
          <a:noFill/>
          <a:ln>
            <a:noFill/>
          </a:ln>
        </p:spPr>
        <p:txBody>
          <a:bodyPr anchorCtr="0" anchor="t" bIns="91425" lIns="91425" spcFirstLastPara="1" rIns="91425" wrap="square" tIns="91425">
            <a:spAutoFit/>
          </a:bodyPr>
          <a:lstStyle/>
          <a:p>
            <a:pPr indent="0" lvl="0" marL="457200" marR="0" rtl="0" algn="l">
              <a:lnSpc>
                <a:spcPct val="115000"/>
              </a:lnSpc>
              <a:spcBef>
                <a:spcPts val="0"/>
              </a:spcBef>
              <a:spcAft>
                <a:spcPts val="0"/>
              </a:spcAft>
              <a:buClr>
                <a:srgbClr val="000000"/>
              </a:buClr>
              <a:buSzPts val="1000"/>
              <a:buFont typeface="Arial"/>
              <a:buNone/>
            </a:pPr>
            <a:r>
              <a:rPr b="1" i="0" lang="en-GB" sz="1000" u="none" cap="none" strike="noStrike">
                <a:solidFill>
                  <a:schemeClr val="dk1"/>
                </a:solidFill>
                <a:latin typeface="Proxima Nova"/>
                <a:ea typeface="Proxima Nova"/>
                <a:cs typeface="Proxima Nova"/>
                <a:sym typeface="Proxima Nova"/>
              </a:rPr>
              <a:t>* Nobu Milan menu, Black Cod </a:t>
            </a:r>
            <a:r>
              <a:rPr b="1" lang="en-GB" sz="1000">
                <a:solidFill>
                  <a:schemeClr val="dk1"/>
                </a:solidFill>
                <a:latin typeface="Proxima Nova"/>
                <a:ea typeface="Proxima Nova"/>
                <a:cs typeface="Proxima Nova"/>
                <a:sym typeface="Proxima Nova"/>
              </a:rPr>
              <a:t>is hoog geprijsd</a:t>
            </a:r>
            <a:r>
              <a:rPr b="1" i="0" lang="en-GB" sz="1000" u="none" cap="none" strike="noStrike">
                <a:solidFill>
                  <a:schemeClr val="dk1"/>
                </a:solidFill>
                <a:latin typeface="Proxima Nova"/>
                <a:ea typeface="Proxima Nova"/>
                <a:cs typeface="Proxima Nova"/>
                <a:sym typeface="Proxima Nova"/>
              </a:rPr>
              <a:t>, </a:t>
            </a:r>
            <a:r>
              <a:rPr b="1" lang="en-GB" sz="1000">
                <a:solidFill>
                  <a:schemeClr val="dk1"/>
                </a:solidFill>
                <a:latin typeface="Proxima Nova"/>
                <a:ea typeface="Proxima Nova"/>
                <a:cs typeface="Proxima Nova"/>
                <a:sym typeface="Proxima Nova"/>
              </a:rPr>
              <a:t>zelfs vergeleken met kreeft en king crab.</a:t>
            </a:r>
            <a:endParaRPr b="1" i="0" sz="1000" u="none" cap="none" strike="noStrike">
              <a:solidFill>
                <a:schemeClr val="dk1"/>
              </a:solidFill>
              <a:latin typeface="Proxima Nova"/>
              <a:ea typeface="Proxima Nova"/>
              <a:cs typeface="Proxima Nova"/>
              <a:sym typeface="Proxima Nova"/>
            </a:endParaRPr>
          </a:p>
          <a:p>
            <a:pPr indent="0" lvl="0" marL="457200" marR="0" rtl="0" algn="l">
              <a:lnSpc>
                <a:spcPct val="115000"/>
              </a:lnSpc>
              <a:spcBef>
                <a:spcPts val="0"/>
              </a:spcBef>
              <a:spcAft>
                <a:spcPts val="0"/>
              </a:spcAft>
              <a:buClr>
                <a:srgbClr val="000000"/>
              </a:buClr>
              <a:buSzPts val="1000"/>
              <a:buFont typeface="Arial"/>
              <a:buNone/>
            </a:pPr>
            <a:r>
              <a:rPr b="1" i="0" lang="en-GB" sz="1000" u="none" cap="none" strike="noStrike">
                <a:solidFill>
                  <a:schemeClr val="dk1"/>
                </a:solidFill>
                <a:latin typeface="Proxima Nova"/>
                <a:ea typeface="Proxima Nova"/>
                <a:cs typeface="Proxima Nova"/>
                <a:sym typeface="Proxima Nova"/>
              </a:rPr>
              <a:t>** Black Cod Miso is </a:t>
            </a:r>
            <a:r>
              <a:rPr b="1" lang="en-GB" sz="1000">
                <a:solidFill>
                  <a:schemeClr val="dk1"/>
                </a:solidFill>
                <a:latin typeface="Proxima Nova"/>
                <a:ea typeface="Proxima Nova"/>
                <a:cs typeface="Proxima Nova"/>
                <a:sym typeface="Proxima Nova"/>
              </a:rPr>
              <a:t>een hoofdgerecht</a:t>
            </a:r>
            <a:r>
              <a:rPr b="1" i="0" lang="en-GB" sz="1000" u="none" cap="none" strike="noStrike">
                <a:solidFill>
                  <a:schemeClr val="dk1"/>
                </a:solidFill>
                <a:latin typeface="Proxima Nova"/>
                <a:ea typeface="Proxima Nova"/>
                <a:cs typeface="Proxima Nova"/>
                <a:sym typeface="Proxima Nova"/>
              </a:rPr>
              <a:t>, Butter Lettuce is </a:t>
            </a:r>
            <a:r>
              <a:rPr b="1" lang="en-GB" sz="1000">
                <a:solidFill>
                  <a:schemeClr val="dk1"/>
                </a:solidFill>
                <a:latin typeface="Proxima Nova"/>
                <a:ea typeface="Proxima Nova"/>
                <a:cs typeface="Proxima Nova"/>
                <a:sym typeface="Proxima Nova"/>
              </a:rPr>
              <a:t>een voorgerechtje</a:t>
            </a:r>
            <a:endParaRPr b="1" i="0" sz="1000" u="none" cap="none" strike="noStrike">
              <a:solidFill>
                <a:schemeClr val="dk1"/>
              </a:solidFill>
              <a:latin typeface="Proxima Nova"/>
              <a:ea typeface="Proxima Nova"/>
              <a:cs typeface="Proxima Nova"/>
              <a:sym typeface="Proxima Nova"/>
            </a:endParaRPr>
          </a:p>
          <a:p>
            <a:pPr indent="0" lvl="0" marL="457200" marR="0" rtl="0" algn="l">
              <a:lnSpc>
                <a:spcPct val="115000"/>
              </a:lnSpc>
              <a:spcBef>
                <a:spcPts val="0"/>
              </a:spcBef>
              <a:spcAft>
                <a:spcPts val="0"/>
              </a:spcAft>
              <a:buClr>
                <a:srgbClr val="000000"/>
              </a:buClr>
              <a:buSzPts val="800"/>
              <a:buFont typeface="Arial"/>
              <a:buNone/>
            </a:pPr>
            <a:r>
              <a:rPr b="0" i="0" lang="en-GB" sz="800" u="none" cap="none" strike="noStrike">
                <a:solidFill>
                  <a:schemeClr val="dk1"/>
                </a:solidFill>
                <a:latin typeface="Proxima Nova"/>
                <a:ea typeface="Proxima Nova"/>
                <a:cs typeface="Proxima Nova"/>
                <a:sym typeface="Proxima Nova"/>
              </a:rPr>
              <a:t> Source: </a:t>
            </a:r>
            <a:r>
              <a:rPr b="0" i="1" lang="en-GB" sz="800" u="none" cap="none" strike="noStrike">
                <a:solidFill>
                  <a:schemeClr val="dk1"/>
                </a:solidFill>
                <a:latin typeface="Proxima Nova"/>
                <a:ea typeface="Proxima Nova"/>
                <a:cs typeface="Proxima Nova"/>
                <a:sym typeface="Proxima Nova"/>
              </a:rPr>
              <a:t>https://noburestaurants.com/milan/menus#menu</a:t>
            </a:r>
            <a:endParaRPr b="0" i="1" sz="800" u="none" cap="none" strike="noStrike">
              <a:solidFill>
                <a:schemeClr val="dk1"/>
              </a:solidFill>
              <a:latin typeface="Proxima Nova"/>
              <a:ea typeface="Proxima Nova"/>
              <a:cs typeface="Proxima Nova"/>
              <a:sym typeface="Proxima Nova"/>
            </a:endParaRPr>
          </a:p>
        </p:txBody>
      </p:sp>
      <p:pic>
        <p:nvPicPr>
          <p:cNvPr id="234" name="Google Shape;234;g308f593e1be_0_11"/>
          <p:cNvPicPr preferRelativeResize="0"/>
          <p:nvPr/>
        </p:nvPicPr>
        <p:blipFill rotWithShape="1">
          <a:blip r:embed="rId5">
            <a:alphaModFix/>
          </a:blip>
          <a:srcRect b="0" l="0" r="0" t="0"/>
          <a:stretch/>
        </p:blipFill>
        <p:spPr>
          <a:xfrm>
            <a:off x="7943500" y="961475"/>
            <a:ext cx="2292600" cy="5331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6"/>
          <p:cNvSpPr/>
          <p:nvPr/>
        </p:nvSpPr>
        <p:spPr>
          <a:xfrm>
            <a:off x="8303925" y="-150"/>
            <a:ext cx="3888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6"/>
          <p:cNvSpPr txBox="1"/>
          <p:nvPr/>
        </p:nvSpPr>
        <p:spPr>
          <a:xfrm>
            <a:off x="990600" y="2299384"/>
            <a:ext cx="6292500" cy="4100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400"/>
              <a:buFont typeface="Arial"/>
              <a:buNone/>
            </a:pPr>
            <a:r>
              <a:rPr b="1" lang="en-GB" sz="1200">
                <a:solidFill>
                  <a:schemeClr val="dk1"/>
                </a:solidFill>
                <a:latin typeface="Proxima Nova"/>
                <a:ea typeface="Proxima Nova"/>
                <a:cs typeface="Proxima Nova"/>
                <a:sym typeface="Proxima Nova"/>
              </a:rPr>
              <a:t>Verbouw bestaand gebouw</a:t>
            </a:r>
            <a:r>
              <a:rPr b="1" i="0" lang="en-GB" sz="1200" u="none" cap="none" strike="noStrike">
                <a:solidFill>
                  <a:schemeClr val="dk1"/>
                </a:solidFill>
                <a:latin typeface="Proxima Nova"/>
                <a:ea typeface="Proxima Nova"/>
                <a:cs typeface="Proxima Nova"/>
                <a:sym typeface="Proxima Nova"/>
              </a:rPr>
              <a:t> (</a:t>
            </a:r>
            <a:r>
              <a:rPr b="1" lang="en-GB" sz="1200">
                <a:solidFill>
                  <a:schemeClr val="dk1"/>
                </a:solidFill>
                <a:latin typeface="Proxima Nova"/>
                <a:ea typeface="Proxima Nova"/>
                <a:cs typeface="Proxima Nova"/>
                <a:sym typeface="Proxima Nova"/>
              </a:rPr>
              <a:t>Ronde</a:t>
            </a:r>
            <a:r>
              <a:rPr b="1" i="0" lang="en-GB" sz="1200" u="none" cap="none" strike="noStrike">
                <a:solidFill>
                  <a:schemeClr val="dk1"/>
                </a:solidFill>
                <a:latin typeface="Proxima Nova"/>
                <a:ea typeface="Proxima Nova"/>
                <a:cs typeface="Proxima Nova"/>
                <a:sym typeface="Proxima Nova"/>
              </a:rPr>
              <a:t> A):</a:t>
            </a:r>
            <a:endParaRPr b="1" i="0" sz="1200" u="none" cap="none" strike="noStrike">
              <a:solidFill>
                <a:schemeClr val="dk1"/>
              </a:solidFill>
              <a:latin typeface="Proxima Nova"/>
              <a:ea typeface="Proxima Nova"/>
              <a:cs typeface="Proxima Nova"/>
              <a:sym typeface="Proxima Nova"/>
            </a:endParaRPr>
          </a:p>
          <a:p>
            <a:pPr indent="-273050" lvl="0" marL="285750" marR="0" rtl="0" algn="l">
              <a:lnSpc>
                <a:spcPct val="115000"/>
              </a:lnSpc>
              <a:spcBef>
                <a:spcPts val="0"/>
              </a:spcBef>
              <a:spcAft>
                <a:spcPts val="0"/>
              </a:spcAft>
              <a:buClr>
                <a:schemeClr val="dk1"/>
              </a:buClr>
              <a:buSzPts val="1200"/>
              <a:buFont typeface="Proxima Nova"/>
              <a:buChar char="•"/>
            </a:pPr>
            <a:r>
              <a:rPr lang="en-GB" sz="1200">
                <a:solidFill>
                  <a:schemeClr val="dk1"/>
                </a:solidFill>
                <a:highlight>
                  <a:schemeClr val="lt1"/>
                </a:highlight>
                <a:latin typeface="Proxima Nova"/>
                <a:ea typeface="Proxima Nova"/>
                <a:cs typeface="Proxima Nova"/>
                <a:sym typeface="Proxima Nova"/>
              </a:rPr>
              <a:t>Verbouw van het bestaande gebouw tot een hatchery en larvenkweek met een volledige kweekcyclus van 1.200 m², plus een </a:t>
            </a:r>
            <a:r>
              <a:rPr lang="en-GB" sz="1200">
                <a:solidFill>
                  <a:schemeClr val="dk1"/>
                </a:solidFill>
                <a:highlight>
                  <a:schemeClr val="lt1"/>
                </a:highlight>
                <a:latin typeface="Proxima Nova"/>
                <a:ea typeface="Proxima Nova"/>
                <a:cs typeface="Proxima Nova"/>
                <a:sym typeface="Proxima Nova"/>
              </a:rPr>
              <a:t>begin productie</a:t>
            </a:r>
            <a:r>
              <a:rPr lang="en-GB" sz="1200">
                <a:solidFill>
                  <a:schemeClr val="dk1"/>
                </a:solidFill>
                <a:highlight>
                  <a:schemeClr val="lt1"/>
                </a:highlight>
                <a:latin typeface="Proxima Nova"/>
                <a:ea typeface="Proxima Nova"/>
                <a:cs typeface="Proxima Nova"/>
                <a:sym typeface="Proxima Nova"/>
              </a:rPr>
              <a:t> van 50 ton/jaar, voldoende om een positieve EBITDA te behalen</a:t>
            </a:r>
            <a:endParaRPr b="0" i="0" sz="1200" u="none" cap="none" strike="noStrike">
              <a:solidFill>
                <a:schemeClr val="dk1"/>
              </a:solidFill>
              <a:highlight>
                <a:schemeClr val="lt1"/>
              </a:highlight>
              <a:latin typeface="Proxima Nova"/>
              <a:ea typeface="Proxima Nova"/>
              <a:cs typeface="Proxima Nova"/>
              <a:sym typeface="Proxima Nova"/>
            </a:endParaRPr>
          </a:p>
          <a:p>
            <a:pPr indent="0" lvl="0" marL="45720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highlight>
                <a:schemeClr val="lt1"/>
              </a:highlight>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400"/>
              <a:buFont typeface="Arial"/>
              <a:buNone/>
            </a:pPr>
            <a:r>
              <a:rPr b="1" i="0" lang="en-GB" sz="1200" u="none" cap="none" strike="noStrike">
                <a:solidFill>
                  <a:schemeClr val="dk1"/>
                </a:solidFill>
                <a:highlight>
                  <a:schemeClr val="lt1"/>
                </a:highlight>
                <a:latin typeface="Proxima Nova"/>
                <a:ea typeface="Proxima Nova"/>
                <a:cs typeface="Proxima Nova"/>
                <a:sym typeface="Proxima Nova"/>
              </a:rPr>
              <a:t>N</a:t>
            </a:r>
            <a:r>
              <a:rPr b="1" lang="en-GB" sz="1200">
                <a:solidFill>
                  <a:schemeClr val="dk1"/>
                </a:solidFill>
                <a:highlight>
                  <a:schemeClr val="lt1"/>
                </a:highlight>
                <a:latin typeface="Proxima Nova"/>
                <a:ea typeface="Proxima Nova"/>
                <a:cs typeface="Proxima Nova"/>
                <a:sym typeface="Proxima Nova"/>
              </a:rPr>
              <a:t>ieuwbouw</a:t>
            </a:r>
            <a:r>
              <a:rPr b="1" i="0" lang="en-GB" sz="1200" u="none" cap="none" strike="noStrike">
                <a:solidFill>
                  <a:schemeClr val="dk1"/>
                </a:solidFill>
                <a:highlight>
                  <a:schemeClr val="lt1"/>
                </a:highlight>
                <a:latin typeface="Proxima Nova"/>
                <a:ea typeface="Proxima Nova"/>
                <a:cs typeface="Proxima Nova"/>
                <a:sym typeface="Proxima Nova"/>
              </a:rPr>
              <a:t> (Ro</a:t>
            </a:r>
            <a:r>
              <a:rPr b="1" lang="en-GB" sz="1200">
                <a:solidFill>
                  <a:schemeClr val="dk1"/>
                </a:solidFill>
                <a:highlight>
                  <a:schemeClr val="lt1"/>
                </a:highlight>
                <a:latin typeface="Proxima Nova"/>
                <a:ea typeface="Proxima Nova"/>
                <a:cs typeface="Proxima Nova"/>
                <a:sym typeface="Proxima Nova"/>
              </a:rPr>
              <a:t>nde </a:t>
            </a:r>
            <a:r>
              <a:rPr b="1" i="0" lang="en-GB" sz="1200" u="none" cap="none" strike="noStrike">
                <a:solidFill>
                  <a:schemeClr val="dk1"/>
                </a:solidFill>
                <a:highlight>
                  <a:schemeClr val="lt1"/>
                </a:highlight>
                <a:latin typeface="Proxima Nova"/>
                <a:ea typeface="Proxima Nova"/>
                <a:cs typeface="Proxima Nova"/>
                <a:sym typeface="Proxima Nova"/>
              </a:rPr>
              <a:t>B):</a:t>
            </a:r>
            <a:endParaRPr b="1" i="0" sz="1200" u="none" cap="none" strike="noStrike">
              <a:solidFill>
                <a:schemeClr val="dk1"/>
              </a:solidFill>
              <a:highlight>
                <a:schemeClr val="lt1"/>
              </a:highlight>
              <a:latin typeface="Proxima Nova"/>
              <a:ea typeface="Proxima Nova"/>
              <a:cs typeface="Proxima Nova"/>
              <a:sym typeface="Proxima Nova"/>
            </a:endParaRPr>
          </a:p>
          <a:p>
            <a:pPr indent="-273050" lvl="0" marL="285750" marR="0" rtl="0" algn="l">
              <a:lnSpc>
                <a:spcPct val="115000"/>
              </a:lnSpc>
              <a:spcBef>
                <a:spcPts val="0"/>
              </a:spcBef>
              <a:spcAft>
                <a:spcPts val="0"/>
              </a:spcAft>
              <a:buClr>
                <a:schemeClr val="dk1"/>
              </a:buClr>
              <a:buSzPts val="1200"/>
              <a:buFont typeface="Proxima Nova"/>
              <a:buChar char="•"/>
            </a:pPr>
            <a:r>
              <a:rPr lang="en-GB" sz="1200">
                <a:solidFill>
                  <a:schemeClr val="dk1"/>
                </a:solidFill>
                <a:highlight>
                  <a:schemeClr val="lt1"/>
                </a:highlight>
                <a:latin typeface="Proxima Nova"/>
                <a:ea typeface="Proxima Nova"/>
                <a:cs typeface="Proxima Nova"/>
                <a:sym typeface="Proxima Nova"/>
              </a:rPr>
              <a:t>Nieuwbouw </a:t>
            </a:r>
            <a:r>
              <a:rPr b="0" i="0" lang="en-GB" sz="1200" u="none" cap="none" strike="noStrike">
                <a:solidFill>
                  <a:schemeClr val="dk1"/>
                </a:solidFill>
                <a:highlight>
                  <a:schemeClr val="lt1"/>
                </a:highlight>
                <a:latin typeface="Proxima Nova"/>
                <a:ea typeface="Proxima Nova"/>
                <a:cs typeface="Proxima Nova"/>
                <a:sym typeface="Proxima Nova"/>
              </a:rPr>
              <a:t>2</a:t>
            </a:r>
            <a:r>
              <a:rPr lang="en-GB" sz="1200">
                <a:solidFill>
                  <a:schemeClr val="dk1"/>
                </a:solidFill>
                <a:highlight>
                  <a:schemeClr val="lt1"/>
                </a:highlight>
                <a:latin typeface="Proxima Nova"/>
                <a:ea typeface="Proxima Nova"/>
                <a:cs typeface="Proxima Nova"/>
                <a:sym typeface="Proxima Nova"/>
              </a:rPr>
              <a:t>.</a:t>
            </a:r>
            <a:r>
              <a:rPr b="0" i="0" lang="en-GB" sz="1200" u="none" cap="none" strike="noStrike">
                <a:solidFill>
                  <a:schemeClr val="dk1"/>
                </a:solidFill>
                <a:highlight>
                  <a:schemeClr val="lt1"/>
                </a:highlight>
                <a:latin typeface="Proxima Nova"/>
                <a:ea typeface="Proxima Nova"/>
                <a:cs typeface="Proxima Nova"/>
                <a:sym typeface="Proxima Nova"/>
              </a:rPr>
              <a:t>200 m2 groot gebouw, waarvoor vergunning is verleend, waar</a:t>
            </a:r>
            <a:r>
              <a:rPr lang="en-GB" sz="1200">
                <a:solidFill>
                  <a:schemeClr val="dk1"/>
                </a:solidFill>
                <a:highlight>
                  <a:schemeClr val="lt1"/>
                </a:highlight>
                <a:latin typeface="Proxima Nova"/>
                <a:ea typeface="Proxima Nova"/>
                <a:cs typeface="Proxima Nova"/>
                <a:sym typeface="Proxima Nova"/>
              </a:rPr>
              <a:t> </a:t>
            </a:r>
            <a:r>
              <a:rPr b="0" i="0" lang="en-GB" sz="1200" u="none" cap="none" strike="noStrike">
                <a:solidFill>
                  <a:schemeClr val="dk1"/>
                </a:solidFill>
                <a:highlight>
                  <a:schemeClr val="lt1"/>
                </a:highlight>
                <a:latin typeface="Proxima Nova"/>
                <a:ea typeface="Proxima Nova"/>
                <a:cs typeface="Proxima Nova"/>
                <a:sym typeface="Proxima Nova"/>
              </a:rPr>
              <a:t>de producti</a:t>
            </a:r>
            <a:r>
              <a:rPr lang="en-GB" sz="1200">
                <a:solidFill>
                  <a:schemeClr val="dk1"/>
                </a:solidFill>
                <a:highlight>
                  <a:schemeClr val="lt1"/>
                </a:highlight>
                <a:latin typeface="Proxima Nova"/>
                <a:ea typeface="Proxima Nova"/>
                <a:cs typeface="Proxima Nova"/>
                <a:sym typeface="Proxima Nova"/>
              </a:rPr>
              <a:t>e wordt verhoogd met 350 ton op jaarbasis, hetgeen een aanzienlijke winststijging zal opleveren</a:t>
            </a:r>
            <a:endParaRPr b="0" i="0" sz="1200" u="none" cap="none" strike="noStrike">
              <a:solidFill>
                <a:schemeClr val="dk1"/>
              </a:solidFill>
              <a:highlight>
                <a:schemeClr val="lt1"/>
              </a:highlight>
              <a:latin typeface="Proxima Nova"/>
              <a:ea typeface="Proxima Nova"/>
              <a:cs typeface="Proxima Nova"/>
              <a:sym typeface="Proxima Nova"/>
            </a:endParaRPr>
          </a:p>
          <a:p>
            <a:pPr indent="-273050" lvl="0" marL="285750" marR="0" rtl="0" algn="l">
              <a:lnSpc>
                <a:spcPct val="115000"/>
              </a:lnSpc>
              <a:spcBef>
                <a:spcPts val="0"/>
              </a:spcBef>
              <a:spcAft>
                <a:spcPts val="0"/>
              </a:spcAft>
              <a:buClr>
                <a:schemeClr val="dk1"/>
              </a:buClr>
              <a:buSzPts val="1200"/>
              <a:buFont typeface="Proxima Nova"/>
              <a:buChar char="•"/>
            </a:pPr>
            <a:r>
              <a:rPr lang="en-GB" sz="1200">
                <a:solidFill>
                  <a:schemeClr val="dk1"/>
                </a:solidFill>
                <a:highlight>
                  <a:schemeClr val="lt1"/>
                </a:highlight>
                <a:latin typeface="Proxima Nova"/>
                <a:ea typeface="Proxima Nova"/>
                <a:cs typeface="Proxima Nova"/>
                <a:sym typeface="Proxima Nova"/>
              </a:rPr>
              <a:t>Dit gebouw wordt gebruikt voor de grow-out alsmede voor de oogst voor het totaal van 400 ton op jaarbasis, dus een flinke schaalvergroting</a:t>
            </a:r>
            <a:endParaRPr b="0" i="0" sz="1200" u="none" cap="none" strike="noStrike">
              <a:solidFill>
                <a:schemeClr val="dk1"/>
              </a:solidFill>
              <a:highlight>
                <a:schemeClr val="lt1"/>
              </a:highlight>
              <a:latin typeface="Proxima Nova"/>
              <a:ea typeface="Proxima Nova"/>
              <a:cs typeface="Proxima Nova"/>
              <a:sym typeface="Proxima Nova"/>
            </a:endParaRPr>
          </a:p>
          <a:p>
            <a:pPr indent="-273050" lvl="0" marL="285750" marR="0" rtl="0" algn="l">
              <a:lnSpc>
                <a:spcPct val="115000"/>
              </a:lnSpc>
              <a:spcBef>
                <a:spcPts val="0"/>
              </a:spcBef>
              <a:spcAft>
                <a:spcPts val="0"/>
              </a:spcAft>
              <a:buClr>
                <a:schemeClr val="dk1"/>
              </a:buClr>
              <a:buSzPts val="1200"/>
              <a:buFont typeface="Proxima Nova"/>
              <a:buChar char="•"/>
            </a:pPr>
            <a:r>
              <a:rPr lang="en-GB" sz="1200">
                <a:solidFill>
                  <a:schemeClr val="dk1"/>
                </a:solidFill>
                <a:highlight>
                  <a:schemeClr val="lt1"/>
                </a:highlight>
                <a:latin typeface="Proxima Nova"/>
                <a:ea typeface="Proxima Nova"/>
                <a:cs typeface="Proxima Nova"/>
                <a:sym typeface="Proxima Nova"/>
              </a:rPr>
              <a:t>Deze uitbreiding is gepland over drie jaar, maar zodra het bedrijf een positieve EBITDA laat zien, heeft het de flexibiliteit om de uitbreiding eerder op te starten </a:t>
            </a:r>
            <a:endParaRPr b="0" i="0" sz="1200" u="none" cap="none" strike="noStrike">
              <a:solidFill>
                <a:schemeClr val="dk1"/>
              </a:solidFill>
              <a:highlight>
                <a:schemeClr val="lt1"/>
              </a:highlight>
              <a:latin typeface="Proxima Nova"/>
              <a:ea typeface="Proxima Nova"/>
              <a:cs typeface="Proxima Nova"/>
              <a:sym typeface="Proxima Nova"/>
            </a:endParaRPr>
          </a:p>
          <a:p>
            <a:pPr indent="0" lvl="0" marL="45720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highlight>
                <a:schemeClr val="lt1"/>
              </a:highlight>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400"/>
              <a:buFont typeface="Arial"/>
              <a:buNone/>
            </a:pPr>
            <a:r>
              <a:rPr b="1" lang="en-GB" sz="1200">
                <a:solidFill>
                  <a:schemeClr val="dk1"/>
                </a:solidFill>
                <a:latin typeface="Proxima Nova"/>
                <a:ea typeface="Proxima Nova"/>
                <a:cs typeface="Proxima Nova"/>
                <a:sym typeface="Proxima Nova"/>
              </a:rPr>
              <a:t>Toekomstige uitbreidingsmogelijkheden</a:t>
            </a:r>
            <a:r>
              <a:rPr b="1" i="0" lang="en-GB" sz="1200" u="none" cap="none" strike="noStrike">
                <a:solidFill>
                  <a:schemeClr val="dk1"/>
                </a:solidFill>
                <a:latin typeface="Proxima Nova"/>
                <a:ea typeface="Proxima Nova"/>
                <a:cs typeface="Proxima Nova"/>
                <a:sym typeface="Proxima Nova"/>
              </a:rPr>
              <a:t>:</a:t>
            </a:r>
            <a:endParaRPr b="1" i="0" sz="1200" u="none" cap="none" strike="noStrike">
              <a:solidFill>
                <a:schemeClr val="dk1"/>
              </a:solidFill>
              <a:latin typeface="Proxima Nova"/>
              <a:ea typeface="Proxima Nova"/>
              <a:cs typeface="Proxima Nova"/>
              <a:sym typeface="Proxima Nova"/>
            </a:endParaRPr>
          </a:p>
          <a:p>
            <a:pPr indent="-304800" lvl="0" marL="457200" rtl="0" algn="l">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Aangezien Azië, en met name Japan, een belangrijke importeur is van Black Cod uit Noord-Amerika, bevindt het bedrijf zich in de voorbereidende fase van gesprekken met potentiële Japanse partners en onderzoekt het de beschikbaarheid van vestigingslocaties in Korea</a:t>
            </a:r>
            <a:endParaRPr sz="1200">
              <a:solidFill>
                <a:schemeClr val="dk1"/>
              </a:solidFill>
              <a:latin typeface="Proxima Nova"/>
              <a:ea typeface="Proxima Nova"/>
              <a:cs typeface="Proxima Nova"/>
              <a:sym typeface="Proxima Nova"/>
            </a:endParaRPr>
          </a:p>
        </p:txBody>
      </p:sp>
      <p:sp>
        <p:nvSpPr>
          <p:cNvPr id="241" name="Google Shape;241;p6"/>
          <p:cNvSpPr txBox="1"/>
          <p:nvPr>
            <p:ph type="title"/>
          </p:nvPr>
        </p:nvSpPr>
        <p:spPr>
          <a:xfrm>
            <a:off x="990600" y="154975"/>
            <a:ext cx="7899000" cy="878400"/>
          </a:xfrm>
          <a:prstGeom prst="rect">
            <a:avLst/>
          </a:prstGeom>
          <a:noFill/>
          <a:ln>
            <a:noFill/>
          </a:ln>
        </p:spPr>
        <p:txBody>
          <a:bodyPr anchorCtr="0" anchor="ctr" bIns="45700" lIns="90000"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sz="3000">
                <a:solidFill>
                  <a:srgbClr val="0D0D0D"/>
                </a:solidFill>
                <a:latin typeface="Proxima Nova"/>
                <a:ea typeface="Proxima Nova"/>
                <a:cs typeface="Proxima Nova"/>
                <a:sym typeface="Proxima Nova"/>
              </a:rPr>
              <a:t>ONTWIKKELINGSPLAN</a:t>
            </a:r>
            <a:endParaRPr b="1" sz="3000">
              <a:solidFill>
                <a:srgbClr val="0D0D0D"/>
              </a:solidFill>
              <a:latin typeface="Proxima Nova"/>
              <a:ea typeface="Proxima Nova"/>
              <a:cs typeface="Proxima Nova"/>
              <a:sym typeface="Proxima Nova"/>
            </a:endParaRPr>
          </a:p>
        </p:txBody>
      </p:sp>
      <p:cxnSp>
        <p:nvCxnSpPr>
          <p:cNvPr id="242" name="Google Shape;242;p6"/>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sp>
        <p:nvSpPr>
          <p:cNvPr id="243" name="Google Shape;243;p6"/>
          <p:cNvSpPr txBox="1"/>
          <p:nvPr/>
        </p:nvSpPr>
        <p:spPr>
          <a:xfrm>
            <a:off x="1040275" y="909575"/>
            <a:ext cx="6148500" cy="11268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GB" sz="1200">
                <a:solidFill>
                  <a:srgbClr val="7F7F7F"/>
                </a:solidFill>
                <a:latin typeface="Proxima Nova"/>
                <a:ea typeface="Proxima Nova"/>
                <a:cs typeface="Proxima Nova"/>
                <a:sym typeface="Proxima Nova"/>
              </a:rPr>
              <a:t>Het bedrijf zal eerst de bestaande hatchery ombouwen tot een ultra-moderne productiefaciliteit met een capaciteit van 50 ton per jaar, en vervolgens beginnen met een nieuwbouwproject om de capaciteit uit te breiden tot 400 ton per jaar. Deze gefaseerde aanpak maakt het mogelijk om met een initiële implementatie met lage kapitaaluitgaven de winstgevendheid aan te tonen, alvorens op te schalen</a:t>
            </a:r>
            <a:endParaRPr sz="1200">
              <a:solidFill>
                <a:srgbClr val="7F7F7F"/>
              </a:solidFill>
              <a:latin typeface="Proxima Nova"/>
              <a:ea typeface="Proxima Nova"/>
              <a:cs typeface="Proxima Nova"/>
              <a:sym typeface="Proxima Nova"/>
            </a:endParaRPr>
          </a:p>
        </p:txBody>
      </p:sp>
      <p:pic>
        <p:nvPicPr>
          <p:cNvPr id="244" name="Google Shape;244;p6"/>
          <p:cNvPicPr preferRelativeResize="0"/>
          <p:nvPr/>
        </p:nvPicPr>
        <p:blipFill rotWithShape="1">
          <a:blip r:embed="rId3">
            <a:alphaModFix/>
          </a:blip>
          <a:srcRect b="30719" l="17944" r="17944" t="3767"/>
          <a:stretch/>
        </p:blipFill>
        <p:spPr>
          <a:xfrm>
            <a:off x="233750" y="227125"/>
            <a:ext cx="634197" cy="734100"/>
          </a:xfrm>
          <a:prstGeom prst="rect">
            <a:avLst/>
          </a:prstGeom>
          <a:noFill/>
          <a:ln>
            <a:noFill/>
          </a:ln>
        </p:spPr>
      </p:pic>
      <p:pic>
        <p:nvPicPr>
          <p:cNvPr id="245" name="Google Shape;245;p6"/>
          <p:cNvPicPr preferRelativeResize="0"/>
          <p:nvPr/>
        </p:nvPicPr>
        <p:blipFill rotWithShape="1">
          <a:blip r:embed="rId4">
            <a:alphaModFix/>
          </a:blip>
          <a:srcRect b="40706" l="44253" r="36173" t="41121"/>
          <a:stretch/>
        </p:blipFill>
        <p:spPr>
          <a:xfrm>
            <a:off x="8027118" y="2643977"/>
            <a:ext cx="3667232" cy="2281200"/>
          </a:xfrm>
          <a:prstGeom prst="rect">
            <a:avLst/>
          </a:prstGeom>
          <a:noFill/>
          <a:ln>
            <a:noFill/>
          </a:ln>
        </p:spPr>
      </p:pic>
      <p:sp>
        <p:nvSpPr>
          <p:cNvPr id="246" name="Google Shape;246;p6"/>
          <p:cNvSpPr/>
          <p:nvPr/>
        </p:nvSpPr>
        <p:spPr>
          <a:xfrm>
            <a:off x="8652173" y="3281849"/>
            <a:ext cx="2307000" cy="1078200"/>
          </a:xfrm>
          <a:prstGeom prst="rect">
            <a:avLst/>
          </a:prstGeom>
          <a:solidFill>
            <a:srgbClr val="E71224">
              <a:alpha val="3922"/>
            </a:srgbClr>
          </a:solidFill>
          <a:ln cap="flat" cmpd="sng" w="19050">
            <a:solidFill>
              <a:srgbClr val="E71224"/>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E71224"/>
              </a:solidFill>
              <a:latin typeface="Arial"/>
              <a:ea typeface="Arial"/>
              <a:cs typeface="Arial"/>
              <a:sym typeface="Arial"/>
            </a:endParaRPr>
          </a:p>
        </p:txBody>
      </p:sp>
      <p:pic>
        <p:nvPicPr>
          <p:cNvPr id="247" name="Google Shape;247;p6" title="a64ef7f6-3f56-480e-ba47-8e207310d323.JPG"/>
          <p:cNvPicPr preferRelativeResize="0"/>
          <p:nvPr/>
        </p:nvPicPr>
        <p:blipFill rotWithShape="1">
          <a:blip r:embed="rId5">
            <a:alphaModFix/>
          </a:blip>
          <a:srcRect b="0" l="0" r="0" t="0"/>
          <a:stretch/>
        </p:blipFill>
        <p:spPr>
          <a:xfrm>
            <a:off x="8020163" y="449984"/>
            <a:ext cx="3667224" cy="2062814"/>
          </a:xfrm>
          <a:prstGeom prst="rect">
            <a:avLst/>
          </a:prstGeom>
          <a:noFill/>
          <a:ln>
            <a:noFill/>
          </a:ln>
        </p:spPr>
      </p:pic>
      <p:pic>
        <p:nvPicPr>
          <p:cNvPr id="248" name="Google Shape;248;p6" title="Floor Plan-Ground Floor 0,00.png"/>
          <p:cNvPicPr preferRelativeResize="0"/>
          <p:nvPr/>
        </p:nvPicPr>
        <p:blipFill rotWithShape="1">
          <a:blip r:embed="rId6">
            <a:alphaModFix/>
          </a:blip>
          <a:srcRect b="0" l="0" r="0" t="0"/>
          <a:stretch/>
        </p:blipFill>
        <p:spPr>
          <a:xfrm>
            <a:off x="8013201" y="4846436"/>
            <a:ext cx="3681147" cy="18926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g3a8708ebe7e_1_0"/>
          <p:cNvSpPr/>
          <p:nvPr/>
        </p:nvSpPr>
        <p:spPr>
          <a:xfrm>
            <a:off x="8067875" y="-150"/>
            <a:ext cx="41241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3a8708ebe7e_1_0"/>
          <p:cNvSpPr txBox="1"/>
          <p:nvPr>
            <p:ph type="title"/>
          </p:nvPr>
        </p:nvSpPr>
        <p:spPr>
          <a:xfrm>
            <a:off x="990600" y="333900"/>
            <a:ext cx="8146500" cy="496800"/>
          </a:xfrm>
          <a:prstGeom prst="rect">
            <a:avLst/>
          </a:prstGeom>
          <a:noFill/>
          <a:ln>
            <a:noFill/>
          </a:ln>
        </p:spPr>
        <p:txBody>
          <a:bodyPr anchorCtr="0" anchor="ctr" bIns="45700" lIns="90000" spcFirstLastPara="1" rIns="91425" wrap="square" tIns="45700">
            <a:noAutofit/>
          </a:bodyPr>
          <a:lstStyle/>
          <a:p>
            <a:pPr indent="0" lvl="0" marL="0" rtl="0" algn="l">
              <a:lnSpc>
                <a:spcPct val="90000"/>
              </a:lnSpc>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TWEE-TRAPS FINANCIERINGS STRATEGIE </a:t>
            </a:r>
            <a:endParaRPr b="1" sz="3800">
              <a:latin typeface="Proxima Nova"/>
              <a:ea typeface="Proxima Nova"/>
              <a:cs typeface="Proxima Nova"/>
              <a:sym typeface="Proxima Nova"/>
            </a:endParaRPr>
          </a:p>
        </p:txBody>
      </p:sp>
      <p:cxnSp>
        <p:nvCxnSpPr>
          <p:cNvPr id="255" name="Google Shape;255;g3a8708ebe7e_1_0"/>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sp>
        <p:nvSpPr>
          <p:cNvPr id="256" name="Google Shape;256;g3a8708ebe7e_1_0"/>
          <p:cNvSpPr txBox="1"/>
          <p:nvPr/>
        </p:nvSpPr>
        <p:spPr>
          <a:xfrm>
            <a:off x="990600" y="830700"/>
            <a:ext cx="6858300" cy="1119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700"/>
              <a:buFont typeface="Arial"/>
              <a:buNone/>
            </a:pPr>
            <a:r>
              <a:rPr lang="en-GB" sz="1500">
                <a:solidFill>
                  <a:srgbClr val="7F7F7F"/>
                </a:solidFill>
                <a:latin typeface="Proxima Nova"/>
                <a:ea typeface="Proxima Nova"/>
                <a:cs typeface="Proxima Nova"/>
                <a:sym typeface="Proxima Nova"/>
              </a:rPr>
              <a:t>De gefaseerde aanpak maakt een initiële implementatie met lage kapitaaluitgaven mogelijk om de winstgevendheid aan te tonen voordat de productie wordt opgeschaald naar de volledige 400 ton bij een hogere bedrijfswaardering.</a:t>
            </a:r>
            <a:endParaRPr sz="1500">
              <a:solidFill>
                <a:srgbClr val="7F7F7F"/>
              </a:solidFill>
              <a:latin typeface="Proxima Nova"/>
              <a:ea typeface="Proxima Nova"/>
              <a:cs typeface="Proxima Nova"/>
              <a:sym typeface="Proxima Nova"/>
            </a:endParaRPr>
          </a:p>
        </p:txBody>
      </p:sp>
      <p:sp>
        <p:nvSpPr>
          <p:cNvPr id="257" name="Google Shape;257;g3a8708ebe7e_1_0"/>
          <p:cNvSpPr txBox="1"/>
          <p:nvPr/>
        </p:nvSpPr>
        <p:spPr>
          <a:xfrm>
            <a:off x="946750" y="1772450"/>
            <a:ext cx="7421700" cy="4838400"/>
          </a:xfrm>
          <a:prstGeom prst="rect">
            <a:avLst/>
          </a:prstGeom>
          <a:noFill/>
          <a:ln>
            <a:noFill/>
          </a:ln>
        </p:spPr>
        <p:txBody>
          <a:bodyPr anchorCtr="0" anchor="t" bIns="190800" lIns="198000" spcFirstLastPara="1" rIns="737975" wrap="square" tIns="190800">
            <a:spAutoFit/>
          </a:bodyPr>
          <a:lstStyle/>
          <a:p>
            <a:pPr indent="0" lvl="0" marL="0" marR="0" rtl="0" algn="l">
              <a:lnSpc>
                <a:spcPct val="115000"/>
              </a:lnSpc>
              <a:spcBef>
                <a:spcPts val="0"/>
              </a:spcBef>
              <a:spcAft>
                <a:spcPts val="0"/>
              </a:spcAft>
              <a:buClr>
                <a:srgbClr val="000000"/>
              </a:buClr>
              <a:buSzPts val="1400"/>
              <a:buFont typeface="Arial"/>
              <a:buNone/>
            </a:pPr>
            <a:r>
              <a:rPr b="1" lang="en-GB" sz="1100">
                <a:solidFill>
                  <a:schemeClr val="dk1"/>
                </a:solidFill>
                <a:latin typeface="Proxima Nova"/>
                <a:ea typeface="Proxima Nova"/>
                <a:cs typeface="Proxima Nova"/>
                <a:sym typeface="Proxima Nova"/>
              </a:rPr>
              <a:t>Ronde</a:t>
            </a:r>
            <a:r>
              <a:rPr b="1" i="0" lang="en-GB" sz="1100" u="none" cap="none" strike="noStrike">
                <a:solidFill>
                  <a:schemeClr val="dk1"/>
                </a:solidFill>
                <a:latin typeface="Proxima Nova"/>
                <a:ea typeface="Proxima Nova"/>
                <a:cs typeface="Proxima Nova"/>
                <a:sym typeface="Proxima Nova"/>
              </a:rPr>
              <a:t> A financiering (2026): </a:t>
            </a:r>
            <a:endParaRPr b="1" i="0" sz="1100" u="none" cap="none" strike="noStrike">
              <a:solidFill>
                <a:schemeClr val="dk1"/>
              </a:solidFill>
              <a:latin typeface="Proxima Nova"/>
              <a:ea typeface="Proxima Nova"/>
              <a:cs typeface="Proxima Nova"/>
              <a:sym typeface="Proxima Nova"/>
            </a:endParaRPr>
          </a:p>
          <a:p>
            <a:pPr indent="-298450" lvl="0" marL="457200" marR="0" rtl="0" algn="l">
              <a:lnSpc>
                <a:spcPct val="115000"/>
              </a:lnSpc>
              <a:spcBef>
                <a:spcPts val="0"/>
              </a:spcBef>
              <a:spcAft>
                <a:spcPts val="0"/>
              </a:spcAft>
              <a:buClr>
                <a:schemeClr val="dk1"/>
              </a:buClr>
              <a:buSzPts val="1100"/>
              <a:buFont typeface="Proxima Nova"/>
              <a:buChar char="●"/>
            </a:pPr>
            <a:r>
              <a:rPr lang="en-GB" sz="1100">
                <a:solidFill>
                  <a:schemeClr val="dk1"/>
                </a:solidFill>
                <a:latin typeface="Proxima Nova"/>
                <a:ea typeface="Proxima Nova"/>
                <a:cs typeface="Proxima Nova"/>
                <a:sym typeface="Proxima Nova"/>
              </a:rPr>
              <a:t>Totale financieringsbehoefte van 3,75 miljoen euro (waarvan €550.000,00 inmiddels via subsidies is gedekt)</a:t>
            </a:r>
            <a:endParaRPr b="0" i="0" sz="1100" u="none" cap="none" strike="noStrike">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Clr>
                <a:schemeClr val="dk1"/>
              </a:buClr>
              <a:buSzPts val="1100"/>
              <a:buFont typeface="Proxima Nova"/>
              <a:buChar char="●"/>
            </a:pPr>
            <a:r>
              <a:rPr lang="en-GB" sz="1100">
                <a:solidFill>
                  <a:schemeClr val="dk1"/>
                </a:solidFill>
                <a:latin typeface="Proxima Nova"/>
                <a:ea typeface="Proxima Nova"/>
                <a:cs typeface="Proxima Nova"/>
                <a:sym typeface="Proxima Nova"/>
              </a:rPr>
              <a:t>Een ultra-moderne productiefaciliteit met een capaciteit van 50 ton per jaar – voldoende schaalgrootte om de winstgevendheid aan te tonen en daarmee de kapitaalkosten voor de volledige uitbreiding naar 400 ton te verlagen</a:t>
            </a:r>
            <a:endParaRPr sz="1100">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Clr>
                <a:schemeClr val="dk1"/>
              </a:buClr>
              <a:buSzPts val="1100"/>
              <a:buFont typeface="Proxima Nova"/>
              <a:buChar char="●"/>
            </a:pPr>
            <a:r>
              <a:rPr lang="en-GB" sz="1100">
                <a:solidFill>
                  <a:schemeClr val="dk1"/>
                </a:solidFill>
                <a:latin typeface="Proxima Nova"/>
                <a:ea typeface="Proxima Nova"/>
                <a:cs typeface="Proxima Nova"/>
                <a:sym typeface="Proxima Nova"/>
              </a:rPr>
              <a:t>Het aandelenkapitaal van Ronde A wordt aangetrokken tegen een aanzienlijke korting op de reële waarde, waardoor investeerders in Ronde A een aanzienlijk waardestijgingspotentieel hebben</a:t>
            </a:r>
            <a:endParaRPr sz="1100">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1100">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chemeClr val="dk1"/>
              </a:buClr>
              <a:buSzPts val="1400"/>
              <a:buFont typeface="Arial"/>
              <a:buNone/>
            </a:pPr>
            <a:r>
              <a:rPr b="1" lang="en-GB" sz="1100">
                <a:solidFill>
                  <a:schemeClr val="dk1"/>
                </a:solidFill>
                <a:latin typeface="Proxima Nova"/>
                <a:ea typeface="Proxima Nova"/>
                <a:cs typeface="Proxima Nova"/>
                <a:sym typeface="Proxima Nova"/>
              </a:rPr>
              <a:t>Ronde</a:t>
            </a:r>
            <a:r>
              <a:rPr b="1" i="0" lang="en-GB" sz="1100" u="none" cap="none" strike="noStrike">
                <a:solidFill>
                  <a:schemeClr val="dk1"/>
                </a:solidFill>
                <a:latin typeface="Proxima Nova"/>
                <a:ea typeface="Proxima Nova"/>
                <a:cs typeface="Proxima Nova"/>
                <a:sym typeface="Proxima Nova"/>
              </a:rPr>
              <a:t> B financiering (</a:t>
            </a:r>
            <a:r>
              <a:rPr b="1" i="1" lang="en-GB" sz="1100">
                <a:solidFill>
                  <a:schemeClr val="dk1"/>
                </a:solidFill>
                <a:latin typeface="Proxima Nova"/>
                <a:ea typeface="Proxima Nova"/>
                <a:cs typeface="Proxima Nova"/>
                <a:sym typeface="Proxima Nova"/>
              </a:rPr>
              <a:t>planning</a:t>
            </a:r>
            <a:r>
              <a:rPr b="1" i="1" lang="en-GB" sz="1100" u="none" cap="none" strike="noStrike">
                <a:solidFill>
                  <a:schemeClr val="dk1"/>
                </a:solidFill>
                <a:latin typeface="Proxima Nova"/>
                <a:ea typeface="Proxima Nova"/>
                <a:cs typeface="Proxima Nova"/>
                <a:sym typeface="Proxima Nova"/>
              </a:rPr>
              <a:t> 2029</a:t>
            </a:r>
            <a:r>
              <a:rPr b="1" i="0" lang="en-GB" sz="1100" u="none" cap="none" strike="noStrike">
                <a:solidFill>
                  <a:schemeClr val="dk1"/>
                </a:solidFill>
                <a:latin typeface="Proxima Nova"/>
                <a:ea typeface="Proxima Nova"/>
                <a:cs typeface="Proxima Nova"/>
                <a:sym typeface="Proxima Nova"/>
              </a:rPr>
              <a:t>): </a:t>
            </a:r>
            <a:endParaRPr b="1" i="0" sz="1100" u="none" cap="none" strike="noStrike">
              <a:solidFill>
                <a:schemeClr val="dk1"/>
              </a:solidFill>
              <a:latin typeface="Proxima Nova"/>
              <a:ea typeface="Proxima Nova"/>
              <a:cs typeface="Proxima Nova"/>
              <a:sym typeface="Proxima Nova"/>
            </a:endParaRPr>
          </a:p>
          <a:p>
            <a:pPr indent="-298450" lvl="0" marL="457200" marR="0" rtl="0" algn="l">
              <a:lnSpc>
                <a:spcPct val="115000"/>
              </a:lnSpc>
              <a:spcBef>
                <a:spcPts val="0"/>
              </a:spcBef>
              <a:spcAft>
                <a:spcPts val="0"/>
              </a:spcAft>
              <a:buClr>
                <a:schemeClr val="dk1"/>
              </a:buClr>
              <a:buSzPts val="1100"/>
              <a:buFont typeface="Proxima Nova"/>
              <a:buChar char="●"/>
            </a:pPr>
            <a:r>
              <a:rPr lang="en-GB" sz="1100">
                <a:solidFill>
                  <a:schemeClr val="dk1"/>
                </a:solidFill>
                <a:latin typeface="Proxima Nova"/>
                <a:ea typeface="Proxima Nova"/>
                <a:cs typeface="Proxima Nova"/>
                <a:sym typeface="Proxima Nova"/>
              </a:rPr>
              <a:t>Een aanvullende financiering van in totaal 14 miljoen euro, met als doel een schuldratio van circa 40%</a:t>
            </a:r>
            <a:endParaRPr b="0" i="0" sz="1100" u="none" cap="none" strike="noStrike">
              <a:solidFill>
                <a:schemeClr val="dk1"/>
              </a:solidFill>
              <a:latin typeface="Proxima Nova"/>
              <a:ea typeface="Proxima Nova"/>
              <a:cs typeface="Proxima Nova"/>
              <a:sym typeface="Proxima Nova"/>
            </a:endParaRPr>
          </a:p>
          <a:p>
            <a:pPr indent="-298450" lvl="0" marL="457200" marR="0" rtl="0" algn="l">
              <a:lnSpc>
                <a:spcPct val="115000"/>
              </a:lnSpc>
              <a:spcBef>
                <a:spcPts val="0"/>
              </a:spcBef>
              <a:spcAft>
                <a:spcPts val="0"/>
              </a:spcAft>
              <a:buClr>
                <a:schemeClr val="dk1"/>
              </a:buClr>
              <a:buSzPts val="1100"/>
              <a:buFont typeface="Proxima Nova"/>
              <a:buChar char="●"/>
            </a:pPr>
            <a:r>
              <a:rPr lang="en-GB" sz="1100">
                <a:solidFill>
                  <a:schemeClr val="dk1"/>
                </a:solidFill>
                <a:latin typeface="Proxima Nova"/>
                <a:ea typeface="Proxima Nova"/>
                <a:cs typeface="Proxima Nova"/>
                <a:sym typeface="Proxima Nova"/>
              </a:rPr>
              <a:t>Extra productiecapaciteit en schaalvergroting van 350 ton/jaar→ EBITDA in stabiele toestand van circa 5,2 miljoen euro</a:t>
            </a:r>
            <a:endParaRPr b="0" i="0" sz="1100" u="none" cap="none" strike="noStrike">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Clr>
                <a:schemeClr val="dk1"/>
              </a:buClr>
              <a:buSzPts val="1100"/>
              <a:buFont typeface="Proxima Nova"/>
              <a:buChar char="●"/>
            </a:pPr>
            <a:r>
              <a:rPr lang="en-GB" sz="1100">
                <a:solidFill>
                  <a:schemeClr val="dk1"/>
                </a:solidFill>
                <a:latin typeface="Proxima Nova"/>
                <a:ea typeface="Proxima Nova"/>
                <a:cs typeface="Proxima Nova"/>
                <a:sym typeface="Proxima Nova"/>
              </a:rPr>
              <a:t>Het moment van uitbreiding en de daarmee samenhangende financieringsronde B blijft volledig ter beoordeling van het bedrijf; zodra het met een productie van 50 ton per jaar en een positieve EBITDA opereert, wordt het mogelijk om de kapitaalkosten te minimaliseren en het rendement voor de investeerders uit ronde A te maximaliseren</a:t>
            </a:r>
            <a:endParaRPr sz="1100">
              <a:solidFill>
                <a:schemeClr val="dk1"/>
              </a:solidFill>
              <a:latin typeface="Proxima Nova"/>
              <a:ea typeface="Proxima Nova"/>
              <a:cs typeface="Proxima Nova"/>
              <a:sym typeface="Proxima Nova"/>
            </a:endParaRPr>
          </a:p>
          <a:p>
            <a:pPr indent="-298450" lvl="0" marL="457200" marR="0" rtl="0" algn="l">
              <a:lnSpc>
                <a:spcPct val="115000"/>
              </a:lnSpc>
              <a:spcBef>
                <a:spcPts val="0"/>
              </a:spcBef>
              <a:spcAft>
                <a:spcPts val="0"/>
              </a:spcAft>
              <a:buClr>
                <a:schemeClr val="dk1"/>
              </a:buClr>
              <a:buSzPts val="1100"/>
              <a:buFont typeface="Proxima Nova"/>
              <a:buChar char="●"/>
            </a:pPr>
            <a:r>
              <a:rPr lang="en-GB" sz="1100">
                <a:solidFill>
                  <a:schemeClr val="dk1"/>
                </a:solidFill>
                <a:latin typeface="Proxima Nova"/>
                <a:ea typeface="Proxima Nova"/>
                <a:cs typeface="Proxima Nova"/>
                <a:sym typeface="Proxima Nova"/>
              </a:rPr>
              <a:t>Investeerders uit Ronde A krijgen voorrang bij de toewijzing van aandelen in een aandelenemissie in Ronde B</a:t>
            </a:r>
            <a:endParaRPr b="0" i="0" sz="1100" u="none" cap="none" strike="noStrike">
              <a:solidFill>
                <a:schemeClr val="dk1"/>
              </a:solidFill>
              <a:latin typeface="Proxima Nova"/>
              <a:ea typeface="Proxima Nova"/>
              <a:cs typeface="Proxima Nova"/>
              <a:sym typeface="Proxima Nova"/>
            </a:endParaRPr>
          </a:p>
          <a:p>
            <a:pPr indent="-298450" lvl="0" marL="457200" rtl="0" algn="l">
              <a:lnSpc>
                <a:spcPct val="115000"/>
              </a:lnSpc>
              <a:spcBef>
                <a:spcPts val="0"/>
              </a:spcBef>
              <a:spcAft>
                <a:spcPts val="0"/>
              </a:spcAft>
              <a:buClr>
                <a:schemeClr val="dk1"/>
              </a:buClr>
              <a:buSzPts val="1100"/>
              <a:buFont typeface="Proxima Nova"/>
              <a:buChar char="●"/>
            </a:pPr>
            <a:r>
              <a:rPr lang="en-GB" sz="1100">
                <a:solidFill>
                  <a:schemeClr val="dk1"/>
                </a:solidFill>
                <a:latin typeface="Proxima Nova"/>
                <a:ea typeface="Proxima Nova"/>
                <a:cs typeface="Proxima Nova"/>
                <a:sym typeface="Proxima Nova"/>
              </a:rPr>
              <a:t>Er wordt een aanzienlijke stijging (2-4x) van de bedrijfswaardering verwacht zodra de eerste implementatie een positieve cashflow oplevert</a:t>
            </a:r>
            <a:endParaRPr sz="1100">
              <a:solidFill>
                <a:schemeClr val="dk1"/>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1100">
              <a:solidFill>
                <a:schemeClr val="dk1"/>
              </a:solidFill>
              <a:latin typeface="Proxima Nova"/>
              <a:ea typeface="Proxima Nova"/>
              <a:cs typeface="Proxima Nova"/>
              <a:sym typeface="Proxima Nova"/>
            </a:endParaRPr>
          </a:p>
        </p:txBody>
      </p:sp>
      <p:pic>
        <p:nvPicPr>
          <p:cNvPr id="258" name="Google Shape;258;g3a8708ebe7e_1_0"/>
          <p:cNvPicPr preferRelativeResize="0"/>
          <p:nvPr/>
        </p:nvPicPr>
        <p:blipFill rotWithShape="1">
          <a:blip r:embed="rId3">
            <a:alphaModFix/>
          </a:blip>
          <a:srcRect b="30719" l="17945" r="17945" t="3767"/>
          <a:stretch/>
        </p:blipFill>
        <p:spPr>
          <a:xfrm>
            <a:off x="233750" y="227125"/>
            <a:ext cx="634197" cy="734100"/>
          </a:xfrm>
          <a:prstGeom prst="rect">
            <a:avLst/>
          </a:prstGeom>
          <a:noFill/>
          <a:ln>
            <a:noFill/>
          </a:ln>
        </p:spPr>
      </p:pic>
      <p:pic>
        <p:nvPicPr>
          <p:cNvPr id="259" name="Google Shape;259;g3a8708ebe7e_1_0"/>
          <p:cNvPicPr preferRelativeResize="0"/>
          <p:nvPr/>
        </p:nvPicPr>
        <p:blipFill rotWithShape="1">
          <a:blip r:embed="rId4">
            <a:alphaModFix/>
          </a:blip>
          <a:srcRect b="40705" l="44253" r="36173" t="41122"/>
          <a:stretch/>
        </p:blipFill>
        <p:spPr>
          <a:xfrm>
            <a:off x="8268147" y="1049302"/>
            <a:ext cx="3667232" cy="2281200"/>
          </a:xfrm>
          <a:prstGeom prst="rect">
            <a:avLst/>
          </a:prstGeom>
          <a:noFill/>
          <a:ln>
            <a:noFill/>
          </a:ln>
        </p:spPr>
      </p:pic>
      <p:sp>
        <p:nvSpPr>
          <p:cNvPr id="260" name="Google Shape;260;g3a8708ebe7e_1_0"/>
          <p:cNvSpPr/>
          <p:nvPr/>
        </p:nvSpPr>
        <p:spPr>
          <a:xfrm>
            <a:off x="8771318" y="1687174"/>
            <a:ext cx="2307000" cy="1078200"/>
          </a:xfrm>
          <a:prstGeom prst="rect">
            <a:avLst/>
          </a:prstGeom>
          <a:solidFill>
            <a:srgbClr val="E71224">
              <a:alpha val="3922"/>
            </a:srgbClr>
          </a:solidFill>
          <a:ln cap="flat" cmpd="sng" w="19050">
            <a:solidFill>
              <a:srgbClr val="E71224"/>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E71224"/>
              </a:solidFill>
              <a:latin typeface="Arial"/>
              <a:ea typeface="Arial"/>
              <a:cs typeface="Arial"/>
              <a:sym typeface="Arial"/>
            </a:endParaRPr>
          </a:p>
        </p:txBody>
      </p:sp>
      <p:pic>
        <p:nvPicPr>
          <p:cNvPr id="261" name="Google Shape;261;g3a8708ebe7e_1_0" title="Floor Plan-Ground Floor 0,00.png"/>
          <p:cNvPicPr preferRelativeResize="0"/>
          <p:nvPr/>
        </p:nvPicPr>
        <p:blipFill rotWithShape="1">
          <a:blip r:embed="rId5">
            <a:alphaModFix/>
          </a:blip>
          <a:srcRect b="0" l="0" r="0" t="0"/>
          <a:stretch/>
        </p:blipFill>
        <p:spPr>
          <a:xfrm>
            <a:off x="8277443" y="3885111"/>
            <a:ext cx="3681147" cy="18926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3db0d93dcdc_0_0"/>
          <p:cNvSpPr/>
          <p:nvPr/>
        </p:nvSpPr>
        <p:spPr>
          <a:xfrm>
            <a:off x="8196850" y="0"/>
            <a:ext cx="39954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g3db0d93dcdc_0_0"/>
          <p:cNvSpPr txBox="1"/>
          <p:nvPr/>
        </p:nvSpPr>
        <p:spPr>
          <a:xfrm>
            <a:off x="731700" y="1918850"/>
            <a:ext cx="6563100" cy="5114700"/>
          </a:xfrm>
          <a:prstGeom prst="rect">
            <a:avLst/>
          </a:prstGeom>
          <a:noFill/>
          <a:ln>
            <a:noFill/>
          </a:ln>
        </p:spPr>
        <p:txBody>
          <a:bodyPr anchorCtr="0" anchor="t" bIns="190800" lIns="198000" spcFirstLastPara="1" rIns="198000" wrap="square" tIns="190800">
            <a:spAutoFit/>
          </a:bodyPr>
          <a:lstStyle/>
          <a:p>
            <a:pPr indent="0" lvl="0" marL="0" marR="0" rtl="0" algn="just">
              <a:lnSpc>
                <a:spcPct val="115000"/>
              </a:lnSpc>
              <a:spcBef>
                <a:spcPts val="0"/>
              </a:spcBef>
              <a:spcAft>
                <a:spcPts val="0"/>
              </a:spcAft>
              <a:buClr>
                <a:srgbClr val="000000"/>
              </a:buClr>
              <a:buSzPts val="1300"/>
              <a:buFont typeface="Arial"/>
              <a:buNone/>
            </a:pPr>
            <a:r>
              <a:rPr b="1" lang="en-GB">
                <a:solidFill>
                  <a:schemeClr val="dk1"/>
                </a:solidFill>
                <a:latin typeface="Proxima Nova"/>
                <a:ea typeface="Proxima Nova"/>
                <a:cs typeface="Proxima Nova"/>
                <a:sym typeface="Proxima Nova"/>
              </a:rPr>
              <a:t>Financieringsbronnen</a:t>
            </a:r>
            <a:endParaRPr b="1" i="0" sz="1400" u="none" cap="none" strike="noStrike">
              <a:solidFill>
                <a:schemeClr val="dk1"/>
              </a:solidFill>
              <a:latin typeface="Proxima Nova"/>
              <a:ea typeface="Proxima Nova"/>
              <a:cs typeface="Proxima Nova"/>
              <a:sym typeface="Proxima Nova"/>
            </a:endParaRPr>
          </a:p>
          <a:p>
            <a:pPr indent="-317500" lvl="0" marL="457200" marR="0" rtl="0" algn="just">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Nieuwe financiering van 3,2 miljoen euro, waarvan naar verwachting 1 miljoen vreemd vermogen en 2,2 miljoen eigen vermogen</a:t>
            </a:r>
            <a:endParaRPr b="0" i="0" sz="1400" u="none" cap="none" strike="noStrike">
              <a:solidFill>
                <a:schemeClr val="dk1"/>
              </a:solidFill>
              <a:latin typeface="Proxima Nova"/>
              <a:ea typeface="Proxima Nova"/>
              <a:cs typeface="Proxima Nova"/>
              <a:sym typeface="Proxima Nova"/>
            </a:endParaRPr>
          </a:p>
          <a:p>
            <a:pPr indent="-317500" lvl="0" marL="457200" marR="0" rtl="0" algn="just">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Er is inmiddels € 550.000,00 aan subsidies toegekend</a:t>
            </a:r>
            <a:endParaRPr b="1" i="0" sz="1400" u="none" cap="none" strike="noStrike">
              <a:solidFill>
                <a:schemeClr val="dk1"/>
              </a:solidFill>
              <a:latin typeface="Proxima Nova"/>
              <a:ea typeface="Proxima Nova"/>
              <a:cs typeface="Proxima Nova"/>
              <a:sym typeface="Proxima Nova"/>
            </a:endParaRPr>
          </a:p>
          <a:p>
            <a:pPr indent="0" lvl="0" marL="0" marR="0" rtl="0" algn="just">
              <a:lnSpc>
                <a:spcPct val="115000"/>
              </a:lnSpc>
              <a:spcBef>
                <a:spcPts val="0"/>
              </a:spcBef>
              <a:spcAft>
                <a:spcPts val="0"/>
              </a:spcAft>
              <a:buClr>
                <a:schemeClr val="dk1"/>
              </a:buClr>
              <a:buSzPts val="1100"/>
              <a:buFont typeface="Arial"/>
              <a:buNone/>
            </a:pPr>
            <a:r>
              <a:t/>
            </a:r>
            <a:endParaRPr b="1" i="0" sz="1400" u="none" cap="none" strike="noStrike">
              <a:solidFill>
                <a:schemeClr val="dk1"/>
              </a:solidFill>
              <a:latin typeface="Proxima Nova"/>
              <a:ea typeface="Proxima Nova"/>
              <a:cs typeface="Proxima Nova"/>
              <a:sym typeface="Proxima Nova"/>
            </a:endParaRPr>
          </a:p>
          <a:p>
            <a:pPr indent="0" lvl="0" marL="0" marR="0" rtl="0" algn="just">
              <a:lnSpc>
                <a:spcPct val="115000"/>
              </a:lnSpc>
              <a:spcBef>
                <a:spcPts val="0"/>
              </a:spcBef>
              <a:spcAft>
                <a:spcPts val="0"/>
              </a:spcAft>
              <a:buClr>
                <a:schemeClr val="dk1"/>
              </a:buClr>
              <a:buSzPts val="1100"/>
              <a:buFont typeface="Arial"/>
              <a:buNone/>
            </a:pPr>
            <a:r>
              <a:rPr b="1" lang="en-GB">
                <a:solidFill>
                  <a:schemeClr val="dk1"/>
                </a:solidFill>
                <a:latin typeface="Proxima Nova"/>
                <a:ea typeface="Proxima Nova"/>
                <a:cs typeface="Proxima Nova"/>
                <a:sym typeface="Proxima Nova"/>
              </a:rPr>
              <a:t>Besteding van de middelen</a:t>
            </a:r>
            <a:endParaRPr b="1" i="0" sz="1400" u="none" cap="none" strike="noStrike">
              <a:solidFill>
                <a:schemeClr val="dk1"/>
              </a:solidFill>
              <a:latin typeface="Proxima Nova"/>
              <a:ea typeface="Proxima Nova"/>
              <a:cs typeface="Proxima Nova"/>
              <a:sym typeface="Proxima Nova"/>
            </a:endParaRPr>
          </a:p>
          <a:p>
            <a:pPr indent="-317500" lvl="0" marL="457200" rtl="0" algn="just">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Totale investeringen (CAPEX) in ouderdieren, apparatuur en verbouw ten bedrage van 1,8 miljoen euro, wat neerkomt op een effectief totaal CAPEX-tarief van € 36,00/kg</a:t>
            </a:r>
            <a:endParaRPr>
              <a:solidFill>
                <a:schemeClr val="dk1"/>
              </a:solidFill>
              <a:latin typeface="Proxima Nova"/>
              <a:ea typeface="Proxima Nova"/>
              <a:cs typeface="Proxima Nova"/>
              <a:sym typeface="Proxima Nova"/>
            </a:endParaRPr>
          </a:p>
          <a:p>
            <a:pPr indent="-317500" lvl="1" marL="914400" rtl="0" algn="just">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Kosten voor ouderdieren en transport naar Nederland: €100.000,00</a:t>
            </a:r>
            <a:endParaRPr>
              <a:solidFill>
                <a:schemeClr val="dk1"/>
              </a:solidFill>
              <a:latin typeface="Proxima Nova"/>
              <a:ea typeface="Proxima Nova"/>
              <a:cs typeface="Proxima Nova"/>
              <a:sym typeface="Proxima Nova"/>
            </a:endParaRPr>
          </a:p>
          <a:p>
            <a:pPr indent="-317500" lvl="1" marL="914400" marR="0" rtl="0" algn="just">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Nieuwe installaties en apparatuur ter waarde van 1,4 miljoen euro</a:t>
            </a:r>
            <a:endParaRPr b="0" i="0" sz="1400" u="none" cap="none" strike="noStrike">
              <a:solidFill>
                <a:schemeClr val="dk1"/>
              </a:solidFill>
              <a:latin typeface="Proxima Nova"/>
              <a:ea typeface="Proxima Nova"/>
              <a:cs typeface="Proxima Nova"/>
              <a:sym typeface="Proxima Nova"/>
            </a:endParaRPr>
          </a:p>
          <a:p>
            <a:pPr indent="-317500" lvl="1" marL="914400" marR="0" rtl="0" algn="just">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Kosten installatie en leidingwerk €300.000,00</a:t>
            </a:r>
            <a:endParaRPr>
              <a:solidFill>
                <a:schemeClr val="dk1"/>
              </a:solidFill>
              <a:latin typeface="Proxima Nova"/>
              <a:ea typeface="Proxima Nova"/>
              <a:cs typeface="Proxima Nova"/>
              <a:sym typeface="Proxima Nova"/>
            </a:endParaRPr>
          </a:p>
          <a:p>
            <a:pPr indent="0" lvl="0" marL="0" rtl="0" algn="just">
              <a:lnSpc>
                <a:spcPct val="115000"/>
              </a:lnSpc>
              <a:spcBef>
                <a:spcPts val="0"/>
              </a:spcBef>
              <a:spcAft>
                <a:spcPts val="0"/>
              </a:spcAft>
              <a:buNone/>
            </a:pPr>
            <a:r>
              <a:t/>
            </a:r>
            <a:endParaRPr sz="1700">
              <a:solidFill>
                <a:schemeClr val="dk1"/>
              </a:solidFill>
              <a:latin typeface="Proxima Nova"/>
              <a:ea typeface="Proxima Nova"/>
              <a:cs typeface="Proxima Nova"/>
              <a:sym typeface="Proxima Nova"/>
            </a:endParaRPr>
          </a:p>
          <a:p>
            <a:pPr indent="-317500" lvl="0" marL="457200" marR="0" rtl="0" algn="just">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Capex buffer €100.000,00</a:t>
            </a:r>
            <a:endParaRPr>
              <a:solidFill>
                <a:schemeClr val="dk1"/>
              </a:solidFill>
              <a:latin typeface="Proxima Nova"/>
              <a:ea typeface="Proxima Nova"/>
              <a:cs typeface="Proxima Nova"/>
              <a:sym typeface="Proxima Nova"/>
            </a:endParaRPr>
          </a:p>
          <a:p>
            <a:pPr indent="-317500" lvl="0" marL="457200" rtl="0" algn="just">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Opstartkosten (tot het moment van een positieve kasstroom) van 1,4 miljoen euro</a:t>
            </a:r>
            <a:endParaRPr>
              <a:solidFill>
                <a:schemeClr val="dk1"/>
              </a:solidFill>
              <a:latin typeface="Proxima Nova"/>
              <a:ea typeface="Proxima Nova"/>
              <a:cs typeface="Proxima Nova"/>
              <a:sym typeface="Proxima Nova"/>
            </a:endParaRPr>
          </a:p>
          <a:p>
            <a:pPr indent="-317500" lvl="0" marL="457200" marR="0" rtl="0" algn="just">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Operationele buffer van €300.000,00</a:t>
            </a:r>
            <a:endParaRPr b="0" i="0" sz="1400" u="none" cap="none" strike="noStrike">
              <a:solidFill>
                <a:schemeClr val="dk1"/>
              </a:solidFill>
              <a:latin typeface="Proxima Nova"/>
              <a:ea typeface="Proxima Nova"/>
              <a:cs typeface="Proxima Nova"/>
              <a:sym typeface="Proxima Nova"/>
              <a:extLst>
                <a:ext uri="http://customooxmlschemas.google.com/">
                  <go:slidesCustomData xmlns:go="http://customooxmlschemas.google.com/" textRoundtripDataId="0"/>
                </a:ext>
              </a:extLst>
            </a:endParaRPr>
          </a:p>
          <a:p>
            <a:pPr indent="-317500" lvl="0" marL="457200" marR="0" rtl="0" algn="just">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Terugbetaling van de CLA van circa €250.000,00</a:t>
            </a:r>
            <a:endParaRPr b="1" i="0" sz="1400" u="none" cap="none" strike="noStrike">
              <a:solidFill>
                <a:schemeClr val="dk1"/>
              </a:solidFill>
              <a:latin typeface="Proxima Nova"/>
              <a:ea typeface="Proxima Nova"/>
              <a:cs typeface="Proxima Nova"/>
              <a:sym typeface="Proxima Nova"/>
            </a:endParaRPr>
          </a:p>
        </p:txBody>
      </p:sp>
      <p:sp>
        <p:nvSpPr>
          <p:cNvPr id="268" name="Google Shape;268;g3db0d93dcdc_0_0"/>
          <p:cNvSpPr txBox="1"/>
          <p:nvPr>
            <p:ph type="title"/>
          </p:nvPr>
        </p:nvSpPr>
        <p:spPr>
          <a:xfrm>
            <a:off x="990600" y="333900"/>
            <a:ext cx="6719400" cy="474900"/>
          </a:xfrm>
          <a:prstGeom prst="rect">
            <a:avLst/>
          </a:prstGeom>
          <a:noFill/>
          <a:ln>
            <a:noFill/>
          </a:ln>
        </p:spPr>
        <p:txBody>
          <a:bodyPr anchorCtr="0" anchor="ctr" bIns="45700" lIns="90000" spcFirstLastPara="1" rIns="91425" wrap="square" tIns="45700">
            <a:noAutofit/>
          </a:bodyPr>
          <a:lstStyle/>
          <a:p>
            <a:pPr indent="0" lvl="0" marL="0" rtl="0" algn="l">
              <a:lnSpc>
                <a:spcPct val="90000"/>
              </a:lnSpc>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FINANCIERING </a:t>
            </a:r>
            <a:r>
              <a:rPr lang="en-GB" sz="1600">
                <a:solidFill>
                  <a:srgbClr val="0D0D0D"/>
                </a:solidFill>
                <a:latin typeface="Proxima Nova"/>
                <a:ea typeface="Proxima Nova"/>
                <a:cs typeface="Proxima Nova"/>
                <a:sym typeface="Proxima Nova"/>
              </a:rPr>
              <a:t>(50 ton Ronde A)</a:t>
            </a:r>
            <a:endParaRPr b="1" sz="3000">
              <a:solidFill>
                <a:srgbClr val="0D0D0D"/>
              </a:solidFill>
              <a:latin typeface="Proxima Nova"/>
              <a:ea typeface="Proxima Nova"/>
              <a:cs typeface="Proxima Nova"/>
              <a:sym typeface="Proxima Nova"/>
            </a:endParaRPr>
          </a:p>
        </p:txBody>
      </p:sp>
      <p:cxnSp>
        <p:nvCxnSpPr>
          <p:cNvPr id="269" name="Google Shape;269;g3db0d93dcdc_0_0"/>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pic>
        <p:nvPicPr>
          <p:cNvPr id="270" name="Google Shape;270;g3db0d93dcdc_0_0"/>
          <p:cNvPicPr preferRelativeResize="0"/>
          <p:nvPr/>
        </p:nvPicPr>
        <p:blipFill rotWithShape="1">
          <a:blip r:embed="rId3">
            <a:alphaModFix/>
          </a:blip>
          <a:srcRect b="30719" l="17945" r="17945" t="3767"/>
          <a:stretch/>
        </p:blipFill>
        <p:spPr>
          <a:xfrm>
            <a:off x="233750" y="227125"/>
            <a:ext cx="634197" cy="734100"/>
          </a:xfrm>
          <a:prstGeom prst="rect">
            <a:avLst/>
          </a:prstGeom>
          <a:noFill/>
          <a:ln>
            <a:noFill/>
          </a:ln>
        </p:spPr>
      </p:pic>
      <p:pic>
        <p:nvPicPr>
          <p:cNvPr id="271" name="Google Shape;271;g3db0d93dcdc_0_0" title="image0.jpeg"/>
          <p:cNvPicPr preferRelativeResize="0"/>
          <p:nvPr/>
        </p:nvPicPr>
        <p:blipFill rotWithShape="1">
          <a:blip r:embed="rId4">
            <a:alphaModFix/>
          </a:blip>
          <a:srcRect b="0" l="0" r="0" t="0"/>
          <a:stretch/>
        </p:blipFill>
        <p:spPr>
          <a:xfrm>
            <a:off x="8375038" y="961213"/>
            <a:ext cx="3639024" cy="2729274"/>
          </a:xfrm>
          <a:prstGeom prst="rect">
            <a:avLst/>
          </a:prstGeom>
          <a:noFill/>
          <a:ln>
            <a:noFill/>
          </a:ln>
        </p:spPr>
      </p:pic>
      <p:grpSp>
        <p:nvGrpSpPr>
          <p:cNvPr id="272" name="Google Shape;272;g3db0d93dcdc_0_0"/>
          <p:cNvGrpSpPr/>
          <p:nvPr/>
        </p:nvGrpSpPr>
        <p:grpSpPr>
          <a:xfrm>
            <a:off x="8375686" y="3919138"/>
            <a:ext cx="3639121" cy="2574388"/>
            <a:chOff x="7753075" y="3968750"/>
            <a:chExt cx="3580050" cy="2532600"/>
          </a:xfrm>
        </p:grpSpPr>
        <p:sp>
          <p:nvSpPr>
            <p:cNvPr id="273" name="Google Shape;273;g3db0d93dcdc_0_0"/>
            <p:cNvSpPr/>
            <p:nvPr/>
          </p:nvSpPr>
          <p:spPr>
            <a:xfrm>
              <a:off x="7753075" y="4028116"/>
              <a:ext cx="3532200" cy="2447700"/>
            </a:xfrm>
            <a:prstGeom prst="rect">
              <a:avLst/>
            </a:prstGeom>
            <a:solidFill>
              <a:srgbClr val="FFFFFF"/>
            </a:solidFill>
            <a:ln>
              <a:noFill/>
            </a:ln>
          </p:spPr>
          <p:txBody>
            <a:bodyPr anchorCtr="0" anchor="ctr" bIns="92925" lIns="92925" spcFirstLastPara="1" rIns="92925" wrap="square" tIns="92925">
              <a:noAutofit/>
            </a:bodyPr>
            <a:lstStyle/>
            <a:p>
              <a:pPr indent="0" lvl="0" marL="0" marR="0" rtl="0" algn="ctr">
                <a:lnSpc>
                  <a:spcPct val="100000"/>
                </a:lnSpc>
                <a:spcBef>
                  <a:spcPts val="0"/>
                </a:spcBef>
                <a:spcAft>
                  <a:spcPts val="0"/>
                </a:spcAft>
                <a:buClr>
                  <a:srgbClr val="000000"/>
                </a:buClr>
                <a:buSzPts val="1423"/>
                <a:buFont typeface="Arial"/>
                <a:buNone/>
              </a:pPr>
              <a:r>
                <a:t/>
              </a:r>
              <a:endParaRPr b="0" i="0" sz="1423" u="none" cap="none" strike="noStrike">
                <a:solidFill>
                  <a:srgbClr val="000000"/>
                </a:solidFill>
                <a:latin typeface="Arial"/>
                <a:ea typeface="Arial"/>
                <a:cs typeface="Arial"/>
                <a:sym typeface="Arial"/>
              </a:endParaRPr>
            </a:p>
          </p:txBody>
        </p:sp>
        <p:pic>
          <p:nvPicPr>
            <p:cNvPr id="274" name="Google Shape;274;g3db0d93dcdc_0_0"/>
            <p:cNvPicPr preferRelativeResize="0"/>
            <p:nvPr/>
          </p:nvPicPr>
          <p:blipFill rotWithShape="1">
            <a:blip r:embed="rId5">
              <a:alphaModFix/>
            </a:blip>
            <a:srcRect b="0" l="0" r="0" t="0"/>
            <a:stretch/>
          </p:blipFill>
          <p:spPr>
            <a:xfrm>
              <a:off x="7753075" y="3968750"/>
              <a:ext cx="3580050" cy="2532600"/>
            </a:xfrm>
            <a:prstGeom prst="rect">
              <a:avLst/>
            </a:prstGeom>
            <a:noFill/>
            <a:ln>
              <a:noFill/>
            </a:ln>
          </p:spPr>
        </p:pic>
      </p:grpSp>
      <p:sp>
        <p:nvSpPr>
          <p:cNvPr id="275" name="Google Shape;275;g3db0d93dcdc_0_0"/>
          <p:cNvSpPr txBox="1"/>
          <p:nvPr/>
        </p:nvSpPr>
        <p:spPr>
          <a:xfrm>
            <a:off x="823050" y="961225"/>
            <a:ext cx="6951000" cy="13854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GB" sz="1500">
                <a:solidFill>
                  <a:srgbClr val="7F7F7F"/>
                </a:solidFill>
                <a:highlight>
                  <a:schemeClr val="lt1"/>
                </a:highlight>
                <a:latin typeface="Proxima Nova"/>
                <a:ea typeface="Proxima Nova"/>
                <a:cs typeface="Proxima Nova"/>
                <a:sym typeface="Proxima Nova"/>
              </a:rPr>
              <a:t>De totale financieringsbehoefte bedraagt 3,75 miljoen euro ter dekking van de initiële investering in RAS-installaties voor een jaarlijkse productie van 50 ton en twee jaar operationele cash burn totdat break-even wordt bereikt.</a:t>
            </a:r>
            <a:endParaRPr sz="1500">
              <a:solidFill>
                <a:srgbClr val="7F7F7F"/>
              </a:solidFill>
              <a:highlight>
                <a:schemeClr val="lt1"/>
              </a:highlight>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100"/>
              <a:buFont typeface="Arial"/>
              <a:buNone/>
            </a:pPr>
            <a:r>
              <a:t/>
            </a:r>
            <a:endParaRPr sz="1500">
              <a:solidFill>
                <a:srgbClr val="7F7F7F"/>
              </a:solidFill>
              <a:highlight>
                <a:schemeClr val="lt1"/>
              </a:highlight>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700"/>
              <a:buFont typeface="Arial"/>
              <a:buNone/>
            </a:pPr>
            <a:r>
              <a:t/>
            </a:r>
            <a:endParaRPr sz="1500">
              <a:solidFill>
                <a:srgbClr val="7F7F7F"/>
              </a:solidFill>
              <a:highlight>
                <a:schemeClr val="lt1"/>
              </a:highlight>
              <a:latin typeface="Proxima Nova"/>
              <a:ea typeface="Proxima Nova"/>
              <a:cs typeface="Proxima Nova"/>
              <a:sym typeface="Proxima Nov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3db0d93dcdc_0_23"/>
          <p:cNvSpPr/>
          <p:nvPr/>
        </p:nvSpPr>
        <p:spPr>
          <a:xfrm>
            <a:off x="5426050" y="-150"/>
            <a:ext cx="67662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g3db0d93dcdc_0_23"/>
          <p:cNvSpPr txBox="1"/>
          <p:nvPr/>
        </p:nvSpPr>
        <p:spPr>
          <a:xfrm>
            <a:off x="550850" y="2432962"/>
            <a:ext cx="4746600" cy="4727700"/>
          </a:xfrm>
          <a:prstGeom prst="rect">
            <a:avLst/>
          </a:prstGeom>
          <a:noFill/>
          <a:ln>
            <a:noFill/>
          </a:ln>
        </p:spPr>
        <p:txBody>
          <a:bodyPr anchorCtr="0" anchor="t" bIns="190800" lIns="198000" spcFirstLastPara="1" rIns="198000" wrap="square" tIns="190800">
            <a:spAutoFit/>
          </a:bodyPr>
          <a:lstStyle/>
          <a:p>
            <a:pPr indent="0" lvl="0" marL="0" marR="0" rtl="0" algn="l">
              <a:lnSpc>
                <a:spcPct val="115000"/>
              </a:lnSpc>
              <a:spcBef>
                <a:spcPts val="0"/>
              </a:spcBef>
              <a:spcAft>
                <a:spcPts val="0"/>
              </a:spcAft>
              <a:buClr>
                <a:srgbClr val="000000"/>
              </a:buClr>
              <a:buSzPts val="1300"/>
              <a:buFont typeface="Arial"/>
              <a:buNone/>
            </a:pPr>
            <a:r>
              <a:rPr b="1" lang="en-GB" sz="1300">
                <a:solidFill>
                  <a:schemeClr val="dk1"/>
                </a:solidFill>
                <a:latin typeface="Proxima Nova"/>
                <a:ea typeface="Proxima Nova"/>
                <a:cs typeface="Proxima Nova"/>
                <a:sym typeface="Proxima Nova"/>
              </a:rPr>
              <a:t>Productie opschaling</a:t>
            </a:r>
            <a:endParaRPr b="1" i="0" sz="1300" u="none" cap="none" strike="noStrike">
              <a:solidFill>
                <a:schemeClr val="dk1"/>
              </a:solidFill>
              <a:latin typeface="Proxima Nova"/>
              <a:ea typeface="Proxima Nova"/>
              <a:cs typeface="Proxima Nova"/>
              <a:sym typeface="Proxima Nova"/>
            </a:endParaRPr>
          </a:p>
          <a:p>
            <a:pPr indent="-311150" lvl="0" marL="457200" marR="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rPr>
              <a:t>Levering van de eerste batch vis zes maanden na aanvang van de verbouwing van het bestaande gebouw</a:t>
            </a:r>
            <a:endParaRPr b="0" i="0" sz="1300" u="none" cap="none" strike="noStrike">
              <a:solidFill>
                <a:schemeClr val="dk1"/>
              </a:solidFill>
              <a:latin typeface="Proxima Nova"/>
              <a:ea typeface="Proxima Nova"/>
              <a:cs typeface="Proxima Nova"/>
              <a:sym typeface="Proxima Nova"/>
            </a:endParaRPr>
          </a:p>
          <a:p>
            <a:pPr indent="-311150" lvl="0" marL="457200" marR="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rPr>
              <a:t>Na deze eerste partij, zal er elke zes maanden een nieuwe batch worden geleverd</a:t>
            </a:r>
            <a:endParaRPr b="0" i="0" sz="1300" u="none" cap="none" strike="noStrike">
              <a:solidFill>
                <a:schemeClr val="dk1"/>
              </a:solidFill>
              <a:latin typeface="Proxima Nova"/>
              <a:ea typeface="Proxima Nova"/>
              <a:cs typeface="Proxima Nova"/>
              <a:sym typeface="Proxima Nova"/>
            </a:endParaRPr>
          </a:p>
          <a:p>
            <a:pPr indent="-311150" lvl="0" marL="45720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rPr>
              <a:t>Het kassaldo inclusief de buffer, zorgen voor een positieve cash-flow na de eerste levering</a:t>
            </a:r>
            <a:endParaRPr sz="1300">
              <a:solidFill>
                <a:schemeClr val="dk1"/>
              </a:solidFill>
              <a:latin typeface="Proxima Nova"/>
              <a:ea typeface="Proxima Nova"/>
              <a:cs typeface="Proxima Nova"/>
              <a:sym typeface="Proxima Nova"/>
            </a:endParaRPr>
          </a:p>
          <a:p>
            <a:pPr indent="-311150" lvl="0" marL="457200" marR="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rPr>
              <a:t>Verwachte jaarlijkse EBITDA-run-rate van €400.000,00 en een omzet van ongeveer 1,5 miljoen euro vanaf jaar 3, wat neerkomt op een EBITDA-marge van circa 25%</a:t>
            </a:r>
            <a:endParaRPr b="0" i="0" sz="1300" u="none" cap="none" strike="noStrike">
              <a:solidFill>
                <a:schemeClr val="dk1"/>
              </a:solidFill>
              <a:latin typeface="Proxima Nova"/>
              <a:ea typeface="Proxima Nova"/>
              <a:cs typeface="Proxima Nova"/>
              <a:sym typeface="Proxima Nova"/>
            </a:endParaRPr>
          </a:p>
          <a:p>
            <a:pPr indent="-311150" lvl="0" marL="45720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rPr>
              <a:t>De kostprijs van de verkochte goederen (COGS) zal naar verwachting tussen 28 en 30 % van de omzet zijn</a:t>
            </a:r>
            <a:endParaRPr sz="1300">
              <a:solidFill>
                <a:schemeClr val="dk1"/>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1300">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300"/>
              <a:buFont typeface="Arial"/>
              <a:buNone/>
            </a:pPr>
            <a:r>
              <a:t/>
            </a:r>
            <a:endParaRPr b="1" i="0" sz="1300" u="none" cap="none" strike="noStrike">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chemeClr val="dk1"/>
              </a:buClr>
              <a:buSzPts val="1100"/>
              <a:buFont typeface="Arial"/>
              <a:buNone/>
            </a:pPr>
            <a:r>
              <a:t/>
            </a:r>
            <a:endParaRPr b="1" i="0" sz="1300" u="none" cap="none" strike="noStrike">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chemeClr val="dk1"/>
              </a:buClr>
              <a:buSzPts val="1100"/>
              <a:buFont typeface="Arial"/>
              <a:buNone/>
            </a:pPr>
            <a:r>
              <a:t/>
            </a:r>
            <a:endParaRPr b="1" i="0" sz="1300" u="none" cap="none" strike="noStrike">
              <a:solidFill>
                <a:schemeClr val="dk1"/>
              </a:solidFill>
              <a:latin typeface="Proxima Nova"/>
              <a:ea typeface="Proxima Nova"/>
              <a:cs typeface="Proxima Nova"/>
              <a:sym typeface="Proxima Nova"/>
            </a:endParaRPr>
          </a:p>
        </p:txBody>
      </p:sp>
      <p:sp>
        <p:nvSpPr>
          <p:cNvPr id="282" name="Google Shape;282;g3db0d93dcdc_0_23"/>
          <p:cNvSpPr txBox="1"/>
          <p:nvPr>
            <p:ph type="title"/>
          </p:nvPr>
        </p:nvSpPr>
        <p:spPr>
          <a:xfrm>
            <a:off x="990600" y="333900"/>
            <a:ext cx="8899200" cy="474900"/>
          </a:xfrm>
          <a:prstGeom prst="rect">
            <a:avLst/>
          </a:prstGeom>
          <a:noFill/>
          <a:ln>
            <a:noFill/>
          </a:ln>
        </p:spPr>
        <p:txBody>
          <a:bodyPr anchorCtr="0" anchor="ctr" bIns="45700" lIns="90000" spcFirstLastPara="1" rIns="91425" wrap="square" tIns="45700">
            <a:noAutofit/>
          </a:bodyPr>
          <a:lstStyle/>
          <a:p>
            <a:pPr indent="0" lvl="0" marL="0" rtl="0" algn="l">
              <a:lnSpc>
                <a:spcPct val="90000"/>
              </a:lnSpc>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FINANCIËLE PROGNOSES</a:t>
            </a:r>
            <a:r>
              <a:rPr b="1" lang="en-GB" sz="3000">
                <a:solidFill>
                  <a:srgbClr val="0D0D0D"/>
                </a:solidFill>
                <a:latin typeface="Proxima Nova"/>
                <a:ea typeface="Proxima Nova"/>
                <a:cs typeface="Proxima Nova"/>
                <a:sym typeface="Proxima Nova"/>
              </a:rPr>
              <a:t>  </a:t>
            </a:r>
            <a:r>
              <a:rPr lang="en-GB" sz="1600">
                <a:solidFill>
                  <a:srgbClr val="0D0D0D"/>
                </a:solidFill>
                <a:latin typeface="Proxima Nova"/>
                <a:ea typeface="Proxima Nova"/>
                <a:cs typeface="Proxima Nova"/>
                <a:sym typeface="Proxima Nova"/>
              </a:rPr>
              <a:t>(50 ton Ronde A)</a:t>
            </a:r>
            <a:endParaRPr sz="1600">
              <a:solidFill>
                <a:srgbClr val="0D0D0D"/>
              </a:solidFill>
              <a:latin typeface="Proxima Nova"/>
              <a:ea typeface="Proxima Nova"/>
              <a:cs typeface="Proxima Nova"/>
              <a:sym typeface="Proxima Nova"/>
            </a:endParaRPr>
          </a:p>
        </p:txBody>
      </p:sp>
      <p:cxnSp>
        <p:nvCxnSpPr>
          <p:cNvPr id="283" name="Google Shape;283;g3db0d93dcdc_0_23"/>
          <p:cNvCxnSpPr/>
          <p:nvPr/>
        </p:nvCxnSpPr>
        <p:spPr>
          <a:xfrm>
            <a:off x="550850" y="9472"/>
            <a:ext cx="0" cy="6858000"/>
          </a:xfrm>
          <a:prstGeom prst="straightConnector1">
            <a:avLst/>
          </a:prstGeom>
          <a:noFill/>
          <a:ln cap="flat" cmpd="sng" w="9525">
            <a:solidFill>
              <a:srgbClr val="757575"/>
            </a:solidFill>
            <a:prstDash val="solid"/>
            <a:round/>
            <a:headEnd len="sm" w="sm" type="none"/>
            <a:tailEnd len="sm" w="sm" type="none"/>
          </a:ln>
        </p:spPr>
      </p:cxnSp>
      <p:pic>
        <p:nvPicPr>
          <p:cNvPr id="284" name="Google Shape;284;g3db0d93dcdc_0_23"/>
          <p:cNvPicPr preferRelativeResize="0"/>
          <p:nvPr/>
        </p:nvPicPr>
        <p:blipFill rotWithShape="1">
          <a:blip r:embed="rId3">
            <a:alphaModFix/>
          </a:blip>
          <a:srcRect b="30719" l="17945" r="17945" t="3767"/>
          <a:stretch/>
        </p:blipFill>
        <p:spPr>
          <a:xfrm>
            <a:off x="233750" y="227125"/>
            <a:ext cx="634197" cy="734100"/>
          </a:xfrm>
          <a:prstGeom prst="rect">
            <a:avLst/>
          </a:prstGeom>
          <a:noFill/>
          <a:ln>
            <a:noFill/>
          </a:ln>
        </p:spPr>
      </p:pic>
      <p:sp>
        <p:nvSpPr>
          <p:cNvPr id="285" name="Google Shape;285;g3db0d93dcdc_0_23"/>
          <p:cNvSpPr txBox="1"/>
          <p:nvPr/>
        </p:nvSpPr>
        <p:spPr>
          <a:xfrm>
            <a:off x="650450" y="1193825"/>
            <a:ext cx="4547400" cy="8034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GB">
                <a:solidFill>
                  <a:srgbClr val="7F7F7F"/>
                </a:solidFill>
                <a:latin typeface="Proxima Nova"/>
                <a:ea typeface="Proxima Nova"/>
                <a:cs typeface="Proxima Nova"/>
                <a:sym typeface="Proxima Nova"/>
              </a:rPr>
              <a:t>Het streven is om aan het begin van jaar 3 een stabiele bedrijfsvoering te bereiken met een EBITDA-marge van circa 25% bij een jaarlijkse productie van 50 ton</a:t>
            </a:r>
            <a:endParaRPr>
              <a:solidFill>
                <a:srgbClr val="7F7F7F"/>
              </a:solidFill>
              <a:latin typeface="Proxima Nova"/>
              <a:ea typeface="Proxima Nova"/>
              <a:cs typeface="Proxima Nova"/>
              <a:sym typeface="Proxima Nova"/>
            </a:endParaRPr>
          </a:p>
        </p:txBody>
      </p:sp>
      <p:pic>
        <p:nvPicPr>
          <p:cNvPr id="286" name="Google Shape;286;g3db0d93dcdc_0_23" title="Chart"/>
          <p:cNvPicPr preferRelativeResize="0"/>
          <p:nvPr/>
        </p:nvPicPr>
        <p:blipFill rotWithShape="1">
          <a:blip r:embed="rId4">
            <a:alphaModFix/>
          </a:blip>
          <a:srcRect b="0" l="0" r="0" t="0"/>
          <a:stretch/>
        </p:blipFill>
        <p:spPr>
          <a:xfrm>
            <a:off x="5642062" y="1864650"/>
            <a:ext cx="6368349" cy="39377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g3db0d93dcdc_0_13"/>
          <p:cNvSpPr/>
          <p:nvPr/>
        </p:nvSpPr>
        <p:spPr>
          <a:xfrm>
            <a:off x="6325025" y="-150"/>
            <a:ext cx="58671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g3db0d93dcdc_0_13"/>
          <p:cNvSpPr txBox="1"/>
          <p:nvPr/>
        </p:nvSpPr>
        <p:spPr>
          <a:xfrm>
            <a:off x="550850" y="1872750"/>
            <a:ext cx="5746200" cy="6108300"/>
          </a:xfrm>
          <a:prstGeom prst="rect">
            <a:avLst/>
          </a:prstGeom>
          <a:noFill/>
          <a:ln>
            <a:noFill/>
          </a:ln>
        </p:spPr>
        <p:txBody>
          <a:bodyPr anchorCtr="0" anchor="t" bIns="190800" lIns="198000" spcFirstLastPara="1" rIns="198000" wrap="square" tIns="190800">
            <a:spAutoFit/>
          </a:bodyPr>
          <a:lstStyle/>
          <a:p>
            <a:pPr indent="0" lvl="0" marL="0" marR="0" rtl="0" algn="l">
              <a:lnSpc>
                <a:spcPct val="115000"/>
              </a:lnSpc>
              <a:spcBef>
                <a:spcPts val="0"/>
              </a:spcBef>
              <a:spcAft>
                <a:spcPts val="0"/>
              </a:spcAft>
              <a:buClr>
                <a:srgbClr val="000000"/>
              </a:buClr>
              <a:buSzPts val="1300"/>
              <a:buFont typeface="Arial"/>
              <a:buNone/>
            </a:pPr>
            <a:r>
              <a:rPr b="1" lang="en-GB" sz="1300">
                <a:solidFill>
                  <a:schemeClr val="dk1"/>
                </a:solidFill>
                <a:latin typeface="Proxima Nova"/>
                <a:ea typeface="Proxima Nova"/>
                <a:cs typeface="Proxima Nova"/>
                <a:sym typeface="Proxima Nova"/>
              </a:rPr>
              <a:t>Wervingsplan</a:t>
            </a:r>
            <a:endParaRPr b="1" i="0" sz="1300" u="none" cap="none" strike="noStrike">
              <a:solidFill>
                <a:schemeClr val="dk1"/>
              </a:solidFill>
              <a:latin typeface="Proxima Nova"/>
              <a:ea typeface="Proxima Nova"/>
              <a:cs typeface="Proxima Nova"/>
              <a:sym typeface="Proxima Nova"/>
            </a:endParaRPr>
          </a:p>
          <a:p>
            <a:pPr indent="-311150" lvl="0" marL="45720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rPr>
              <a:t>Vijf fulltime productiemedewerkers tegen het einde van jaar 1, zodat er voldoende tijd is voor interne opleiding</a:t>
            </a:r>
            <a:endParaRPr sz="1300">
              <a:solidFill>
                <a:schemeClr val="dk1"/>
              </a:solidFill>
              <a:latin typeface="Proxima Nova"/>
              <a:ea typeface="Proxima Nova"/>
              <a:cs typeface="Proxima Nova"/>
              <a:sym typeface="Proxima Nova"/>
              <a:extLst>
                <a:ext uri="http://customooxmlschemas.google.com/">
                  <go:slidesCustomData xmlns:go="http://customooxmlschemas.google.com/" textRoundtripDataId="1"/>
                </a:ext>
              </a:extLst>
            </a:endParaRPr>
          </a:p>
          <a:p>
            <a:pPr indent="-311150" lvl="0" marL="457200" marR="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extLst>
                  <a:ext uri="http://customooxmlschemas.google.com/">
                    <go:slidesCustomData xmlns:go="http://customooxmlschemas.google.com/" textRoundtripDataId="2"/>
                  </a:ext>
                </a:extLst>
              </a:rPr>
              <a:t>Met het oog op kostenoptimalisatie wordt het senior management, de financiële afdeling en aanvullende ondersteunende functies verdeeld over vijf deeltijd leidinggevende functies</a:t>
            </a:r>
            <a:endParaRPr b="0" i="0" sz="1300" u="none" cap="none" strike="noStrike">
              <a:solidFill>
                <a:schemeClr val="dk1"/>
              </a:solidFill>
              <a:latin typeface="Proxima Nova"/>
              <a:ea typeface="Proxima Nova"/>
              <a:cs typeface="Proxima Nova"/>
              <a:sym typeface="Proxima Nova"/>
              <a:extLst>
                <a:ext uri="http://customooxmlschemas.google.com/">
                  <go:slidesCustomData xmlns:go="http://customooxmlschemas.google.com/" textRoundtripDataId="3"/>
                </a:ext>
              </a:extLst>
            </a:endParaRPr>
          </a:p>
          <a:p>
            <a:pPr indent="-311150" lvl="0" marL="45720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rPr>
              <a:t>In totaal komt dit neer op een run rate van €500.000,00 aan jaarlijkse personeelskosten</a:t>
            </a:r>
            <a:endParaRPr sz="1300">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1300">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300"/>
              <a:buFont typeface="Arial"/>
              <a:buNone/>
            </a:pPr>
            <a:r>
              <a:rPr b="1" lang="en-GB" sz="1300">
                <a:solidFill>
                  <a:schemeClr val="dk1"/>
                </a:solidFill>
                <a:latin typeface="Proxima Nova"/>
                <a:ea typeface="Proxima Nova"/>
                <a:cs typeface="Proxima Nova"/>
                <a:sym typeface="Proxima Nova"/>
              </a:rPr>
              <a:t>Overige operationele kosten</a:t>
            </a:r>
            <a:endParaRPr b="1" i="0" sz="1300" u="none" cap="none" strike="noStrike">
              <a:solidFill>
                <a:schemeClr val="dk1"/>
              </a:solidFill>
              <a:latin typeface="Proxima Nova"/>
              <a:ea typeface="Proxima Nova"/>
              <a:cs typeface="Proxima Nova"/>
              <a:sym typeface="Proxima Nova"/>
            </a:endParaRPr>
          </a:p>
          <a:p>
            <a:pPr indent="-311150" lvl="0" marL="45720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rPr>
              <a:t>De jaarlijkse onderhoudsinvesteringen (CAPEX) beginnen in jaar 2 bij 3,5% van de totale materiële vaste activa en stijgen vanaf jaar 3 tot 7%, wat overeenkomt met een stabiel jaarlijks niveau van €120.000,00</a:t>
            </a:r>
            <a:endParaRPr sz="1300">
              <a:solidFill>
                <a:schemeClr val="dk1"/>
              </a:solidFill>
              <a:latin typeface="Proxima Nova"/>
              <a:ea typeface="Proxima Nova"/>
              <a:cs typeface="Proxima Nova"/>
              <a:sym typeface="Proxima Nova"/>
            </a:endParaRPr>
          </a:p>
          <a:p>
            <a:pPr indent="-311150" lvl="0" marL="45720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rPr>
              <a:t>De begrote kosten voor de jaarlijkse vernieuwing van de ouderdieren bedragen €40.000,00, waarbij wordt uitgegaan van een productie van 18.000 vissen per jaar</a:t>
            </a:r>
            <a:endParaRPr sz="1300">
              <a:solidFill>
                <a:schemeClr val="dk1"/>
              </a:solidFill>
              <a:latin typeface="Proxima Nova"/>
              <a:ea typeface="Proxima Nova"/>
              <a:cs typeface="Proxima Nova"/>
              <a:sym typeface="Proxima Nova"/>
              <a:extLst>
                <a:ext uri="http://customooxmlschemas.google.com/">
                  <go:slidesCustomData xmlns:go="http://customooxmlschemas.google.com/" textRoundtripDataId="4"/>
                </a:ext>
              </a:extLst>
            </a:endParaRPr>
          </a:p>
          <a:p>
            <a:pPr indent="-311150" lvl="0" marL="457200" rtl="0" algn="l">
              <a:lnSpc>
                <a:spcPct val="115000"/>
              </a:lnSpc>
              <a:spcBef>
                <a:spcPts val="0"/>
              </a:spcBef>
              <a:spcAft>
                <a:spcPts val="0"/>
              </a:spcAft>
              <a:buClr>
                <a:schemeClr val="dk1"/>
              </a:buClr>
              <a:buSzPts val="1300"/>
              <a:buFont typeface="Proxima Nova"/>
              <a:buChar char="●"/>
            </a:pPr>
            <a:r>
              <a:rPr lang="en-GB" sz="1300">
                <a:solidFill>
                  <a:schemeClr val="dk1"/>
                </a:solidFill>
                <a:latin typeface="Proxima Nova"/>
                <a:ea typeface="Proxima Nova"/>
                <a:cs typeface="Proxima Nova"/>
                <a:sym typeface="Proxima Nova"/>
                <a:extLst>
                  <a:ext uri="http://customooxmlschemas.google.com/">
                    <go:slidesCustomData xmlns:go="http://customooxmlschemas.google.com/" textRoundtripDataId="5"/>
                  </a:ext>
                </a:extLst>
              </a:rPr>
              <a:t>De jaarlijkse verkoop-, algemene en administratieve kosten (SG&amp;A) liggen naar verwachting rond €150.000,00, inclusief marketing-, reis- en juridische kosten</a:t>
            </a:r>
            <a:endParaRPr sz="1300">
              <a:solidFill>
                <a:schemeClr val="dk1"/>
              </a:solidFill>
              <a:latin typeface="Proxima Nova"/>
              <a:ea typeface="Proxima Nova"/>
              <a:cs typeface="Proxima Nova"/>
              <a:sym typeface="Proxima Nova"/>
              <a:extLst>
                <a:ext uri="http://customooxmlschemas.google.com/">
                  <go:slidesCustomData xmlns:go="http://customooxmlschemas.google.com/" textRoundtripDataId="6"/>
                </a:ext>
              </a:extLst>
            </a:endParaRPr>
          </a:p>
          <a:p>
            <a:pPr indent="0" lvl="0" marL="0" marR="0" rtl="0" algn="l">
              <a:lnSpc>
                <a:spcPct val="115000"/>
              </a:lnSpc>
              <a:spcBef>
                <a:spcPts val="0"/>
              </a:spcBef>
              <a:spcAft>
                <a:spcPts val="0"/>
              </a:spcAft>
              <a:buClr>
                <a:srgbClr val="000000"/>
              </a:buClr>
              <a:buSzPts val="1300"/>
              <a:buFont typeface="Arial"/>
              <a:buNone/>
            </a:pPr>
            <a:r>
              <a:t/>
            </a:r>
            <a:endParaRPr b="1" i="0" sz="1300" u="none" cap="none" strike="noStrike">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300"/>
              <a:buFont typeface="Arial"/>
              <a:buNone/>
            </a:pPr>
            <a:r>
              <a:t/>
            </a:r>
            <a:endParaRPr b="1" i="0" sz="1300" u="none" cap="none" strike="noStrike">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300"/>
              <a:buFont typeface="Arial"/>
              <a:buNone/>
            </a:pPr>
            <a:r>
              <a:t/>
            </a:r>
            <a:endParaRPr b="1" i="0" sz="1300" u="none" cap="none" strike="noStrike">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chemeClr val="dk1"/>
              </a:buClr>
              <a:buSzPts val="1100"/>
              <a:buFont typeface="Arial"/>
              <a:buNone/>
            </a:pPr>
            <a:r>
              <a:t/>
            </a:r>
            <a:endParaRPr b="1" i="0" sz="1300" u="none" cap="none" strike="noStrike">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chemeClr val="dk1"/>
              </a:buClr>
              <a:buSzPts val="1100"/>
              <a:buFont typeface="Arial"/>
              <a:buNone/>
            </a:pPr>
            <a:r>
              <a:t/>
            </a:r>
            <a:endParaRPr b="1" i="0" sz="1300" u="none" cap="none" strike="noStrike">
              <a:solidFill>
                <a:schemeClr val="dk1"/>
              </a:solidFill>
              <a:latin typeface="Proxima Nova"/>
              <a:ea typeface="Proxima Nova"/>
              <a:cs typeface="Proxima Nova"/>
              <a:sym typeface="Proxima Nova"/>
            </a:endParaRPr>
          </a:p>
        </p:txBody>
      </p:sp>
      <p:sp>
        <p:nvSpPr>
          <p:cNvPr id="293" name="Google Shape;293;g3db0d93dcdc_0_13"/>
          <p:cNvSpPr txBox="1"/>
          <p:nvPr>
            <p:ph type="title"/>
          </p:nvPr>
        </p:nvSpPr>
        <p:spPr>
          <a:xfrm>
            <a:off x="990600" y="121300"/>
            <a:ext cx="8526900" cy="1248600"/>
          </a:xfrm>
          <a:prstGeom prst="rect">
            <a:avLst/>
          </a:prstGeom>
          <a:noFill/>
          <a:ln>
            <a:noFill/>
          </a:ln>
        </p:spPr>
        <p:txBody>
          <a:bodyPr anchorCtr="0" anchor="ctr" bIns="45700" lIns="90000" spcFirstLastPara="1" rIns="91425" wrap="square" tIns="45700">
            <a:noAutofit/>
          </a:bodyPr>
          <a:lstStyle/>
          <a:p>
            <a:pPr indent="0" lvl="0" marL="0" rtl="0" algn="l">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FINANCIËLE PROGNOSES  </a:t>
            </a:r>
            <a:r>
              <a:rPr lang="en-GB" sz="1600">
                <a:solidFill>
                  <a:srgbClr val="0D0D0D"/>
                </a:solidFill>
                <a:latin typeface="Proxima Nova"/>
                <a:ea typeface="Proxima Nova"/>
                <a:cs typeface="Proxima Nova"/>
                <a:sym typeface="Proxima Nova"/>
              </a:rPr>
              <a:t>(50 ton Ronde A)</a:t>
            </a:r>
            <a:endParaRPr sz="1600">
              <a:solidFill>
                <a:srgbClr val="0D0D0D"/>
              </a:solidFill>
              <a:latin typeface="Proxima Nova"/>
              <a:ea typeface="Proxima Nova"/>
              <a:cs typeface="Proxima Nova"/>
              <a:sym typeface="Proxima Nova"/>
            </a:endParaRPr>
          </a:p>
          <a:p>
            <a:pPr indent="0" lvl="0" marL="0" rtl="0" algn="l">
              <a:lnSpc>
                <a:spcPct val="90000"/>
              </a:lnSpc>
              <a:spcBef>
                <a:spcPts val="0"/>
              </a:spcBef>
              <a:spcAft>
                <a:spcPts val="0"/>
              </a:spcAft>
              <a:buClr>
                <a:srgbClr val="0D0D0D"/>
              </a:buClr>
              <a:buSzPts val="3600"/>
              <a:buFont typeface="Play"/>
              <a:buNone/>
            </a:pPr>
            <a:r>
              <a:t/>
            </a:r>
            <a:endParaRPr b="1" sz="3000">
              <a:solidFill>
                <a:srgbClr val="0D0D0D"/>
              </a:solidFill>
              <a:latin typeface="Proxima Nova"/>
              <a:ea typeface="Proxima Nova"/>
              <a:cs typeface="Proxima Nova"/>
              <a:sym typeface="Proxima Nova"/>
            </a:endParaRPr>
          </a:p>
        </p:txBody>
      </p:sp>
      <p:cxnSp>
        <p:nvCxnSpPr>
          <p:cNvPr id="294" name="Google Shape;294;g3db0d93dcdc_0_13"/>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pic>
        <p:nvPicPr>
          <p:cNvPr id="295" name="Google Shape;295;g3db0d93dcdc_0_13"/>
          <p:cNvPicPr preferRelativeResize="0"/>
          <p:nvPr/>
        </p:nvPicPr>
        <p:blipFill rotWithShape="1">
          <a:blip r:embed="rId3">
            <a:alphaModFix/>
          </a:blip>
          <a:srcRect b="30719" l="17945" r="17945" t="3767"/>
          <a:stretch/>
        </p:blipFill>
        <p:spPr>
          <a:xfrm>
            <a:off x="233750" y="227125"/>
            <a:ext cx="634197" cy="734100"/>
          </a:xfrm>
          <a:prstGeom prst="rect">
            <a:avLst/>
          </a:prstGeom>
          <a:noFill/>
          <a:ln>
            <a:noFill/>
          </a:ln>
        </p:spPr>
      </p:pic>
      <p:sp>
        <p:nvSpPr>
          <p:cNvPr id="296" name="Google Shape;296;g3db0d93dcdc_0_13"/>
          <p:cNvSpPr txBox="1"/>
          <p:nvPr/>
        </p:nvSpPr>
        <p:spPr>
          <a:xfrm>
            <a:off x="670125" y="1369900"/>
            <a:ext cx="63723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700"/>
              <a:buFont typeface="Arial"/>
              <a:buNone/>
            </a:pPr>
            <a:r>
              <a:rPr lang="en-GB" sz="1600">
                <a:solidFill>
                  <a:srgbClr val="7F7F7F"/>
                </a:solidFill>
                <a:latin typeface="Proxima Nova"/>
                <a:ea typeface="Proxima Nova"/>
                <a:cs typeface="Proxima Nova"/>
                <a:sym typeface="Proxima Nova"/>
              </a:rPr>
              <a:t>Een gestroomlijnde bedrijfsvoering met minimale vaste kosten</a:t>
            </a:r>
            <a:endParaRPr b="0" i="0" sz="1600" u="none" cap="none" strike="noStrike">
              <a:solidFill>
                <a:schemeClr val="dk1"/>
              </a:solidFill>
              <a:latin typeface="Proxima Nova"/>
              <a:ea typeface="Proxima Nova"/>
              <a:cs typeface="Proxima Nova"/>
              <a:sym typeface="Proxima Nova"/>
            </a:endParaRPr>
          </a:p>
        </p:txBody>
      </p:sp>
      <p:pic>
        <p:nvPicPr>
          <p:cNvPr id="297" name="Google Shape;297;g3db0d93dcdc_0_13" title="Chart"/>
          <p:cNvPicPr preferRelativeResize="0"/>
          <p:nvPr/>
        </p:nvPicPr>
        <p:blipFill rotWithShape="1">
          <a:blip r:embed="rId4">
            <a:alphaModFix/>
          </a:blip>
          <a:srcRect b="0" l="0" r="0" t="0"/>
          <a:stretch/>
        </p:blipFill>
        <p:spPr>
          <a:xfrm>
            <a:off x="6383325" y="1921150"/>
            <a:ext cx="5746224" cy="3553074"/>
          </a:xfrm>
          <a:prstGeom prst="rect">
            <a:avLst/>
          </a:prstGeom>
          <a:solidFill>
            <a:schemeClr val="lt2"/>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g39e220d0932_1_0"/>
          <p:cNvSpPr/>
          <p:nvPr/>
        </p:nvSpPr>
        <p:spPr>
          <a:xfrm>
            <a:off x="8196850" y="0"/>
            <a:ext cx="39954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g39e220d0932_1_0"/>
          <p:cNvSpPr txBox="1"/>
          <p:nvPr/>
        </p:nvSpPr>
        <p:spPr>
          <a:xfrm>
            <a:off x="594000" y="2464275"/>
            <a:ext cx="7559700" cy="4216500"/>
          </a:xfrm>
          <a:prstGeom prst="rect">
            <a:avLst/>
          </a:prstGeom>
          <a:noFill/>
          <a:ln>
            <a:noFill/>
          </a:ln>
        </p:spPr>
        <p:txBody>
          <a:bodyPr anchorCtr="0" anchor="t" bIns="190800" lIns="198000" spcFirstLastPara="1" rIns="198000" wrap="square" tIns="190800">
            <a:spAutoFit/>
          </a:bodyPr>
          <a:lstStyle/>
          <a:p>
            <a:pPr indent="0" lvl="0" marL="0" rtl="0" algn="just">
              <a:lnSpc>
                <a:spcPct val="115000"/>
              </a:lnSpc>
              <a:spcBef>
                <a:spcPts val="0"/>
              </a:spcBef>
              <a:spcAft>
                <a:spcPts val="0"/>
              </a:spcAft>
              <a:buNone/>
            </a:pPr>
            <a:r>
              <a:rPr b="1" lang="en-GB" sz="1200">
                <a:solidFill>
                  <a:schemeClr val="dk1"/>
                </a:solidFill>
                <a:latin typeface="Proxima Nova"/>
                <a:ea typeface="Proxima Nova"/>
                <a:cs typeface="Proxima Nova"/>
                <a:sym typeface="Proxima Nova"/>
              </a:rPr>
              <a:t>Financieringsbronnen</a:t>
            </a:r>
            <a:endParaRPr b="1" i="0" sz="1000" u="none" cap="none" strike="noStrike">
              <a:solidFill>
                <a:schemeClr val="dk1"/>
              </a:solidFill>
              <a:latin typeface="Proxima Nova"/>
              <a:ea typeface="Proxima Nova"/>
              <a:cs typeface="Proxima Nova"/>
              <a:sym typeface="Proxima Nova"/>
            </a:endParaRPr>
          </a:p>
          <a:p>
            <a:pPr indent="-304800" lvl="0" marL="457200" marR="0" rtl="0" algn="just">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Aandelenfinanciering van 7,7 miljoen euro</a:t>
            </a:r>
            <a:endParaRPr b="0" i="0" sz="1200" u="none" cap="none" strike="noStrike">
              <a:solidFill>
                <a:schemeClr val="dk1"/>
              </a:solidFill>
              <a:latin typeface="Proxima Nova"/>
              <a:ea typeface="Proxima Nova"/>
              <a:cs typeface="Proxima Nova"/>
              <a:sym typeface="Proxima Nova"/>
            </a:endParaRPr>
          </a:p>
          <a:p>
            <a:pPr indent="-304800" lvl="0" marL="457200" marR="0" rtl="0" algn="just">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Schuldfinanciering van 6,4 miljoen euro, verdeeld over:</a:t>
            </a:r>
            <a:endParaRPr b="0" i="0" sz="1200" u="none" cap="none" strike="noStrike">
              <a:solidFill>
                <a:schemeClr val="dk1"/>
              </a:solidFill>
              <a:latin typeface="Proxima Nova"/>
              <a:ea typeface="Proxima Nova"/>
              <a:cs typeface="Proxima Nova"/>
              <a:sym typeface="Proxima Nova"/>
            </a:endParaRPr>
          </a:p>
          <a:p>
            <a:pPr indent="-304800" lvl="1" marL="914400" marR="0" rtl="0" algn="just">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Ontwikkelingslening van 1-2 miljoen</a:t>
            </a:r>
            <a:endParaRPr b="0" i="0" sz="1200" u="none" cap="none" strike="noStrike">
              <a:solidFill>
                <a:schemeClr val="dk1"/>
              </a:solidFill>
              <a:latin typeface="Proxima Nova"/>
              <a:ea typeface="Proxima Nova"/>
              <a:cs typeface="Proxima Nova"/>
              <a:sym typeface="Proxima Nova"/>
            </a:endParaRPr>
          </a:p>
          <a:p>
            <a:pPr indent="-304800" lvl="1" marL="914400" marR="0" rtl="0" algn="just">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Systeemfinanciering van 2 tot 2,5 miljoen</a:t>
            </a:r>
            <a:endParaRPr b="0" i="0" sz="1200" u="none" cap="none" strike="noStrike">
              <a:solidFill>
                <a:schemeClr val="dk1"/>
              </a:solidFill>
              <a:latin typeface="Proxima Nova"/>
              <a:ea typeface="Proxima Nova"/>
              <a:cs typeface="Proxima Nova"/>
              <a:sym typeface="Proxima Nova"/>
            </a:endParaRPr>
          </a:p>
          <a:p>
            <a:pPr indent="-304800" lvl="1" marL="914400" marR="0" rtl="0" algn="just">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Hypotheek van 2,5-3 miljoen (voor zowel het bestaande als het nieuwe gebouw)</a:t>
            </a:r>
            <a:endParaRPr b="0" i="0" sz="1200" u="none" cap="none" strike="noStrike">
              <a:solidFill>
                <a:schemeClr val="dk1"/>
              </a:solidFill>
              <a:latin typeface="Proxima Nova"/>
              <a:ea typeface="Proxima Nova"/>
              <a:cs typeface="Proxima Nova"/>
              <a:sym typeface="Proxima Nova"/>
            </a:endParaRPr>
          </a:p>
          <a:p>
            <a:pPr indent="0" lvl="0" marL="0" marR="0" rtl="0" algn="just">
              <a:lnSpc>
                <a:spcPct val="115000"/>
              </a:lnSpc>
              <a:spcBef>
                <a:spcPts val="0"/>
              </a:spcBef>
              <a:spcAft>
                <a:spcPts val="0"/>
              </a:spcAft>
              <a:buClr>
                <a:schemeClr val="dk1"/>
              </a:buClr>
              <a:buSzPts val="1100"/>
              <a:buFont typeface="Arial"/>
              <a:buNone/>
            </a:pPr>
            <a:r>
              <a:t/>
            </a:r>
            <a:endParaRPr b="1" i="0" sz="1200" u="none" cap="none" strike="noStrike">
              <a:solidFill>
                <a:schemeClr val="dk1"/>
              </a:solidFill>
              <a:latin typeface="Proxima Nova"/>
              <a:ea typeface="Proxima Nova"/>
              <a:cs typeface="Proxima Nova"/>
              <a:sym typeface="Proxima Nova"/>
            </a:endParaRPr>
          </a:p>
          <a:p>
            <a:pPr indent="0" lvl="0" marL="0" rtl="0" algn="just">
              <a:lnSpc>
                <a:spcPct val="115000"/>
              </a:lnSpc>
              <a:spcBef>
                <a:spcPts val="0"/>
              </a:spcBef>
              <a:spcAft>
                <a:spcPts val="0"/>
              </a:spcAft>
              <a:buNone/>
            </a:pPr>
            <a:r>
              <a:rPr b="1" lang="en-GB">
                <a:solidFill>
                  <a:schemeClr val="dk1"/>
                </a:solidFill>
                <a:latin typeface="Proxima Nova"/>
                <a:ea typeface="Proxima Nova"/>
                <a:cs typeface="Proxima Nova"/>
                <a:sym typeface="Proxima Nova"/>
              </a:rPr>
              <a:t>Besteding van de middelen</a:t>
            </a:r>
            <a:endParaRPr b="1" i="0" sz="1200" u="none" cap="none" strike="noStrike">
              <a:solidFill>
                <a:schemeClr val="dk1"/>
              </a:solidFill>
              <a:latin typeface="Proxima Nova"/>
              <a:ea typeface="Proxima Nova"/>
              <a:cs typeface="Proxima Nova"/>
              <a:sym typeface="Proxima Nova"/>
              <a:extLst>
                <a:ext uri="http://customooxmlschemas.google.com/">
                  <go:slidesCustomData xmlns:go="http://customooxmlschemas.google.com/" textRoundtripDataId="7"/>
                </a:ext>
              </a:extLst>
            </a:endParaRPr>
          </a:p>
          <a:p>
            <a:pPr indent="-304800" lvl="0" marL="457200" rtl="0" algn="just">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extLst>
                  <a:ext uri="http://customooxmlschemas.google.com/">
                    <go:slidesCustomData xmlns:go="http://customooxmlschemas.google.com/" textRoundtripDataId="8"/>
                  </a:ext>
                </a:extLst>
              </a:rPr>
              <a:t>Totale investeringen (CAPEX) in ouderdieren, apparatuur en nieuwbouw ten bedrage van 9,4 miljoen euro, wat neerkomt op een effectief totaal CAPEX-tarief van €27,00/ kg</a:t>
            </a:r>
            <a:endParaRPr sz="1200">
              <a:solidFill>
                <a:schemeClr val="dk1"/>
              </a:solidFill>
              <a:latin typeface="Proxima Nova"/>
              <a:ea typeface="Proxima Nova"/>
              <a:cs typeface="Proxima Nova"/>
              <a:sym typeface="Proxima Nova"/>
              <a:extLst>
                <a:ext uri="http://customooxmlschemas.google.com/">
                  <go:slidesCustomData xmlns:go="http://customooxmlschemas.google.com/" textRoundtripDataId="9"/>
                </a:ext>
              </a:extLst>
            </a:endParaRPr>
          </a:p>
          <a:p>
            <a:pPr indent="-304800" lvl="1" marL="914400" marR="0" rtl="0" algn="just">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extLst>
                  <a:ext uri="http://customooxmlschemas.google.com/">
                    <go:slidesCustomData xmlns:go="http://customooxmlschemas.google.com/" textRoundtripDataId="10"/>
                  </a:ext>
                </a:extLst>
              </a:rPr>
              <a:t>CAPEX-buffer ter compensatie van de inflatiedruk ten bedrage van 1,3 miljoen euro</a:t>
            </a:r>
            <a:endParaRPr b="0" i="0" sz="1200" u="none" cap="none" strike="noStrike">
              <a:solidFill>
                <a:schemeClr val="dk1"/>
              </a:solidFill>
              <a:latin typeface="Proxima Nova"/>
              <a:ea typeface="Proxima Nova"/>
              <a:cs typeface="Proxima Nova"/>
              <a:sym typeface="Proxima Nova"/>
              <a:extLst>
                <a:ext uri="http://customooxmlschemas.google.com/">
                  <go:slidesCustomData xmlns:go="http://customooxmlschemas.google.com/" textRoundtripDataId="11"/>
                </a:ext>
              </a:extLst>
            </a:endParaRPr>
          </a:p>
          <a:p>
            <a:pPr indent="-304800" lvl="0" marL="457200" marR="0" rtl="0" algn="just">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extLst>
                  <a:ext uri="http://customooxmlschemas.google.com/">
                    <go:slidesCustomData xmlns:go="http://customooxmlschemas.google.com/" textRoundtripDataId="12"/>
                  </a:ext>
                </a:extLst>
              </a:rPr>
              <a:t>Exploitatiekosten (t</a:t>
            </a:r>
            <a:r>
              <a:rPr lang="en-GB" sz="1200">
                <a:solidFill>
                  <a:schemeClr val="dk1"/>
                </a:solidFill>
                <a:latin typeface="Proxima Nova"/>
                <a:ea typeface="Proxima Nova"/>
                <a:cs typeface="Proxima Nova"/>
                <a:sym typeface="Proxima Nova"/>
              </a:rPr>
              <a:t>ot het moment van een positieve cash-flow)</a:t>
            </a:r>
            <a:r>
              <a:rPr lang="en-GB" sz="1200">
                <a:solidFill>
                  <a:schemeClr val="dk1"/>
                </a:solidFill>
                <a:latin typeface="Proxima Nova"/>
                <a:ea typeface="Proxima Nova"/>
                <a:cs typeface="Proxima Nova"/>
                <a:sym typeface="Proxima Nova"/>
                <a:extLst>
                  <a:ext uri="http://customooxmlschemas.google.com/">
                    <go:slidesCustomData xmlns:go="http://customooxmlschemas.google.com/" textRoundtripDataId="13"/>
                  </a:ext>
                </a:extLst>
              </a:rPr>
              <a:t> van 3,8 miljoen</a:t>
            </a:r>
            <a:endParaRPr b="0" i="0" sz="1200" u="none" cap="none" strike="noStrike">
              <a:solidFill>
                <a:schemeClr val="dk1"/>
              </a:solidFill>
              <a:latin typeface="Proxima Nova"/>
              <a:ea typeface="Proxima Nova"/>
              <a:cs typeface="Proxima Nova"/>
              <a:sym typeface="Proxima Nova"/>
              <a:extLst>
                <a:ext uri="http://customooxmlschemas.google.com/">
                  <go:slidesCustomData xmlns:go="http://customooxmlschemas.google.com/" textRoundtripDataId="14"/>
                </a:ext>
              </a:extLst>
            </a:endParaRPr>
          </a:p>
          <a:p>
            <a:pPr indent="-304800" lvl="0" marL="457200" marR="0" rtl="0" algn="just">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Operationele buffer en reserve van €800.000,00</a:t>
            </a:r>
            <a:endParaRPr b="0" i="0" sz="1200" u="none" cap="none" strike="noStrike">
              <a:solidFill>
                <a:schemeClr val="dk1"/>
              </a:solidFill>
              <a:latin typeface="Proxima Nova"/>
              <a:ea typeface="Proxima Nova"/>
              <a:cs typeface="Proxima Nova"/>
              <a:sym typeface="Proxima Nova"/>
            </a:endParaRPr>
          </a:p>
          <a:p>
            <a:pPr indent="0" lvl="0" marL="0" marR="0" rtl="0" algn="just">
              <a:lnSpc>
                <a:spcPct val="115000"/>
              </a:lnSpc>
              <a:spcBef>
                <a:spcPts val="0"/>
              </a:spcBef>
              <a:spcAft>
                <a:spcPts val="0"/>
              </a:spcAft>
              <a:buClr>
                <a:srgbClr val="000000"/>
              </a:buClr>
              <a:buSzPts val="1200"/>
              <a:buFont typeface="Arial"/>
              <a:buNone/>
            </a:pPr>
            <a:r>
              <a:t/>
            </a:r>
            <a:endParaRPr b="1" i="0" sz="1200" u="none" cap="none" strike="noStrike">
              <a:solidFill>
                <a:schemeClr val="dk1"/>
              </a:solidFill>
              <a:latin typeface="Proxima Nova"/>
              <a:ea typeface="Proxima Nova"/>
              <a:cs typeface="Proxima Nova"/>
              <a:sym typeface="Proxima Nova"/>
            </a:endParaRPr>
          </a:p>
          <a:p>
            <a:pPr indent="0" lvl="0" marL="0" marR="0" rtl="0" algn="just">
              <a:lnSpc>
                <a:spcPct val="115000"/>
              </a:lnSpc>
              <a:spcBef>
                <a:spcPts val="0"/>
              </a:spcBef>
              <a:spcAft>
                <a:spcPts val="0"/>
              </a:spcAft>
              <a:buClr>
                <a:srgbClr val="000000"/>
              </a:buClr>
              <a:buSzPts val="1200"/>
              <a:buFont typeface="Arial"/>
              <a:buNone/>
            </a:pPr>
            <a:r>
              <a:rPr b="1" lang="en-GB" sz="1200">
                <a:solidFill>
                  <a:schemeClr val="dk1"/>
                </a:solidFill>
                <a:latin typeface="Proxima Nova"/>
                <a:ea typeface="Proxima Nova"/>
                <a:cs typeface="Proxima Nova"/>
                <a:sym typeface="Proxima Nova"/>
              </a:rPr>
              <a:t>Overname gebouw</a:t>
            </a:r>
            <a:endParaRPr b="1" i="0" sz="1200" u="none" cap="none" strike="noStrike">
              <a:solidFill>
                <a:schemeClr val="dk1"/>
              </a:solidFill>
              <a:latin typeface="Proxima Nova"/>
              <a:ea typeface="Proxima Nova"/>
              <a:cs typeface="Proxima Nova"/>
              <a:sym typeface="Proxima Nova"/>
            </a:endParaRPr>
          </a:p>
          <a:p>
            <a:pPr indent="-304800" lvl="0" marL="457200" rtl="0" algn="just">
              <a:lnSpc>
                <a:spcPct val="115000"/>
              </a:lnSpc>
              <a:spcBef>
                <a:spcPts val="0"/>
              </a:spcBef>
              <a:spcAft>
                <a:spcPts val="0"/>
              </a:spcAft>
              <a:buClr>
                <a:schemeClr val="dk1"/>
              </a:buClr>
              <a:buSzPts val="1200"/>
              <a:buFont typeface="Proxima Nova"/>
              <a:buChar char="●"/>
            </a:pPr>
            <a:r>
              <a:rPr lang="en-GB" sz="1200">
                <a:solidFill>
                  <a:schemeClr val="dk1"/>
                </a:solidFill>
                <a:highlight>
                  <a:schemeClr val="lt1"/>
                </a:highlight>
                <a:latin typeface="Proxima Nova"/>
                <a:ea typeface="Proxima Nova"/>
                <a:cs typeface="Proxima Nova"/>
                <a:sym typeface="Proxima Nova"/>
              </a:rPr>
              <a:t>BCC verwacht een optie uit te oefenen om het bestaande gebouw voor 1,5 miljoen euro te kopen zodra de financiering van 400 ton is afgerond, gefinancierd door een hypotheek.</a:t>
            </a:r>
            <a:endParaRPr sz="1200">
              <a:solidFill>
                <a:schemeClr val="dk1"/>
              </a:solidFill>
              <a:highlight>
                <a:schemeClr val="lt1"/>
              </a:highlight>
              <a:latin typeface="Proxima Nova"/>
              <a:ea typeface="Proxima Nova"/>
              <a:cs typeface="Proxima Nova"/>
              <a:sym typeface="Proxima Nova"/>
            </a:endParaRPr>
          </a:p>
          <a:p>
            <a:pPr indent="0" lvl="0" marL="0" marR="0" rtl="0" algn="l">
              <a:lnSpc>
                <a:spcPct val="115000"/>
              </a:lnSpc>
              <a:spcBef>
                <a:spcPts val="0"/>
              </a:spcBef>
              <a:spcAft>
                <a:spcPts val="0"/>
              </a:spcAft>
              <a:buClr>
                <a:schemeClr val="dk1"/>
              </a:buClr>
              <a:buSzPts val="1100"/>
              <a:buFont typeface="Arial"/>
              <a:buNone/>
            </a:pPr>
            <a:r>
              <a:t/>
            </a:r>
            <a:endParaRPr b="1" i="0" sz="1200" u="none" cap="none" strike="noStrike">
              <a:solidFill>
                <a:schemeClr val="dk1"/>
              </a:solidFill>
              <a:latin typeface="Proxima Nova"/>
              <a:ea typeface="Proxima Nova"/>
              <a:cs typeface="Proxima Nova"/>
              <a:sym typeface="Proxima Nova"/>
            </a:endParaRPr>
          </a:p>
        </p:txBody>
      </p:sp>
      <p:sp>
        <p:nvSpPr>
          <p:cNvPr id="304" name="Google Shape;304;g39e220d0932_1_0"/>
          <p:cNvSpPr txBox="1"/>
          <p:nvPr>
            <p:ph type="title"/>
          </p:nvPr>
        </p:nvSpPr>
        <p:spPr>
          <a:xfrm>
            <a:off x="990600" y="333900"/>
            <a:ext cx="6719400" cy="474900"/>
          </a:xfrm>
          <a:prstGeom prst="rect">
            <a:avLst/>
          </a:prstGeom>
          <a:noFill/>
          <a:ln>
            <a:noFill/>
          </a:ln>
        </p:spPr>
        <p:txBody>
          <a:bodyPr anchorCtr="0" anchor="ctr" bIns="45700" lIns="90000" spcFirstLastPara="1" rIns="91425" wrap="square" tIns="45700">
            <a:noAutofit/>
          </a:bodyPr>
          <a:lstStyle/>
          <a:p>
            <a:pPr indent="0" lvl="0" marL="0" rtl="0" algn="l">
              <a:lnSpc>
                <a:spcPct val="90000"/>
              </a:lnSpc>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FINANCIERING</a:t>
            </a:r>
            <a:r>
              <a:rPr b="1" lang="en-GB" sz="3000">
                <a:solidFill>
                  <a:srgbClr val="0D0D0D"/>
                </a:solidFill>
                <a:latin typeface="Proxima Nova"/>
                <a:ea typeface="Proxima Nova"/>
                <a:cs typeface="Proxima Nova"/>
                <a:sym typeface="Proxima Nova"/>
              </a:rPr>
              <a:t>  </a:t>
            </a:r>
            <a:r>
              <a:rPr lang="en-GB" sz="1600">
                <a:solidFill>
                  <a:srgbClr val="0D0D0D"/>
                </a:solidFill>
                <a:latin typeface="Proxima Nova"/>
                <a:ea typeface="Proxima Nova"/>
                <a:cs typeface="Proxima Nova"/>
                <a:sym typeface="Proxima Nova"/>
              </a:rPr>
              <a:t>(400 ton Ronde B)</a:t>
            </a:r>
            <a:endParaRPr b="1" sz="3000">
              <a:solidFill>
                <a:srgbClr val="0D0D0D"/>
              </a:solidFill>
              <a:latin typeface="Proxima Nova"/>
              <a:ea typeface="Proxima Nova"/>
              <a:cs typeface="Proxima Nova"/>
              <a:sym typeface="Proxima Nova"/>
            </a:endParaRPr>
          </a:p>
        </p:txBody>
      </p:sp>
      <p:cxnSp>
        <p:nvCxnSpPr>
          <p:cNvPr id="305" name="Google Shape;305;g39e220d0932_1_0"/>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sp>
        <p:nvSpPr>
          <p:cNvPr id="306" name="Google Shape;306;g39e220d0932_1_0"/>
          <p:cNvSpPr txBox="1"/>
          <p:nvPr/>
        </p:nvSpPr>
        <p:spPr>
          <a:xfrm>
            <a:off x="756875" y="808800"/>
            <a:ext cx="7045500" cy="17946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GB">
                <a:solidFill>
                  <a:srgbClr val="7F7F7F"/>
                </a:solidFill>
                <a:latin typeface="Proxima Nova"/>
                <a:ea typeface="Proxima Nova"/>
                <a:cs typeface="Proxima Nova"/>
                <a:sym typeface="Proxima Nova"/>
              </a:rPr>
              <a:t>De totale financieringsbehoefte wordt geraamd op 14 miljoen euro (inclusief een aanzienlijke buffer), met een beoogde schuldratio van 45%, ter dekking van de nieuwbouw en twee jaar exploitatie (plus een reserve voor onvoorziene uitgaven) totdat de exploitatie op volle capaciteit en in stabiele toestand is. De opschaling wordt verwacht in jaar 3, maar met de verwachte cash-flow positieve bedrijfsvoering van 50 ton blijft de timing ter beoordeling van het bedrijf.</a:t>
            </a:r>
            <a:endParaRPr>
              <a:solidFill>
                <a:srgbClr val="7F7F7F"/>
              </a:solidFill>
              <a:latin typeface="Proxima Nova"/>
              <a:ea typeface="Proxima Nova"/>
              <a:cs typeface="Proxima Nova"/>
              <a:sym typeface="Proxima Nova"/>
            </a:endParaRPr>
          </a:p>
          <a:p>
            <a:pPr indent="0" lvl="0" marL="0" rtl="0" algn="just">
              <a:lnSpc>
                <a:spcPct val="115000"/>
              </a:lnSpc>
              <a:spcBef>
                <a:spcPts val="0"/>
              </a:spcBef>
              <a:spcAft>
                <a:spcPts val="0"/>
              </a:spcAft>
              <a:buClr>
                <a:schemeClr val="dk1"/>
              </a:buClr>
              <a:buSzPts val="1300"/>
              <a:buFont typeface="Arial"/>
              <a:buNone/>
            </a:pPr>
            <a:r>
              <a:t/>
            </a:r>
            <a:endParaRPr>
              <a:solidFill>
                <a:srgbClr val="7F7F7F"/>
              </a:solidFill>
              <a:latin typeface="Proxima Nova"/>
              <a:ea typeface="Proxima Nova"/>
              <a:cs typeface="Proxima Nova"/>
              <a:sym typeface="Proxima Nova"/>
            </a:endParaRPr>
          </a:p>
        </p:txBody>
      </p:sp>
      <p:pic>
        <p:nvPicPr>
          <p:cNvPr id="307" name="Google Shape;307;g39e220d0932_1_0"/>
          <p:cNvPicPr preferRelativeResize="0"/>
          <p:nvPr/>
        </p:nvPicPr>
        <p:blipFill rotWithShape="1">
          <a:blip r:embed="rId3">
            <a:alphaModFix/>
          </a:blip>
          <a:srcRect b="30719" l="17944" r="17944" t="3767"/>
          <a:stretch/>
        </p:blipFill>
        <p:spPr>
          <a:xfrm>
            <a:off x="233750" y="227125"/>
            <a:ext cx="634197" cy="734100"/>
          </a:xfrm>
          <a:prstGeom prst="rect">
            <a:avLst/>
          </a:prstGeom>
          <a:noFill/>
          <a:ln>
            <a:noFill/>
          </a:ln>
        </p:spPr>
      </p:pic>
      <p:pic>
        <p:nvPicPr>
          <p:cNvPr id="308" name="Google Shape;308;g39e220d0932_1_0" title="image0.jpeg"/>
          <p:cNvPicPr preferRelativeResize="0"/>
          <p:nvPr/>
        </p:nvPicPr>
        <p:blipFill rotWithShape="1">
          <a:blip r:embed="rId4">
            <a:alphaModFix/>
          </a:blip>
          <a:srcRect b="0" l="0" r="0" t="0"/>
          <a:stretch/>
        </p:blipFill>
        <p:spPr>
          <a:xfrm>
            <a:off x="8375038" y="961213"/>
            <a:ext cx="3639024" cy="2729274"/>
          </a:xfrm>
          <a:prstGeom prst="rect">
            <a:avLst/>
          </a:prstGeom>
          <a:noFill/>
          <a:ln>
            <a:noFill/>
          </a:ln>
        </p:spPr>
      </p:pic>
      <p:grpSp>
        <p:nvGrpSpPr>
          <p:cNvPr id="309" name="Google Shape;309;g39e220d0932_1_0"/>
          <p:cNvGrpSpPr/>
          <p:nvPr/>
        </p:nvGrpSpPr>
        <p:grpSpPr>
          <a:xfrm>
            <a:off x="8375686" y="3919138"/>
            <a:ext cx="3639121" cy="2574388"/>
            <a:chOff x="7753075" y="3968750"/>
            <a:chExt cx="3580050" cy="2532600"/>
          </a:xfrm>
        </p:grpSpPr>
        <p:sp>
          <p:nvSpPr>
            <p:cNvPr id="310" name="Google Shape;310;g39e220d0932_1_0"/>
            <p:cNvSpPr/>
            <p:nvPr/>
          </p:nvSpPr>
          <p:spPr>
            <a:xfrm>
              <a:off x="7753075" y="4028116"/>
              <a:ext cx="3532200" cy="2447700"/>
            </a:xfrm>
            <a:prstGeom prst="rect">
              <a:avLst/>
            </a:prstGeom>
            <a:solidFill>
              <a:srgbClr val="FFFFFF"/>
            </a:solidFill>
            <a:ln>
              <a:noFill/>
            </a:ln>
          </p:spPr>
          <p:txBody>
            <a:bodyPr anchorCtr="0" anchor="ctr" bIns="92925" lIns="92925" spcFirstLastPara="1" rIns="92925" wrap="square" tIns="92925">
              <a:noAutofit/>
            </a:bodyPr>
            <a:lstStyle/>
            <a:p>
              <a:pPr indent="0" lvl="0" marL="0" marR="0" rtl="0" algn="ctr">
                <a:lnSpc>
                  <a:spcPct val="100000"/>
                </a:lnSpc>
                <a:spcBef>
                  <a:spcPts val="0"/>
                </a:spcBef>
                <a:spcAft>
                  <a:spcPts val="0"/>
                </a:spcAft>
                <a:buClr>
                  <a:srgbClr val="000000"/>
                </a:buClr>
                <a:buSzPts val="1423"/>
                <a:buFont typeface="Arial"/>
                <a:buNone/>
              </a:pPr>
              <a:r>
                <a:t/>
              </a:r>
              <a:endParaRPr b="0" i="0" sz="1423" u="none" cap="none" strike="noStrike">
                <a:solidFill>
                  <a:srgbClr val="000000"/>
                </a:solidFill>
                <a:latin typeface="Arial"/>
                <a:ea typeface="Arial"/>
                <a:cs typeface="Arial"/>
                <a:sym typeface="Arial"/>
              </a:endParaRPr>
            </a:p>
          </p:txBody>
        </p:sp>
        <p:pic>
          <p:nvPicPr>
            <p:cNvPr id="311" name="Google Shape;311;g39e220d0932_1_0"/>
            <p:cNvPicPr preferRelativeResize="0"/>
            <p:nvPr/>
          </p:nvPicPr>
          <p:blipFill rotWithShape="1">
            <a:blip r:embed="rId5">
              <a:alphaModFix/>
            </a:blip>
            <a:srcRect b="0" l="0" r="0" t="0"/>
            <a:stretch/>
          </p:blipFill>
          <p:spPr>
            <a:xfrm>
              <a:off x="7753075" y="3968750"/>
              <a:ext cx="3580050" cy="253260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39f8ddb06c5_1_5"/>
          <p:cNvSpPr/>
          <p:nvPr/>
        </p:nvSpPr>
        <p:spPr>
          <a:xfrm>
            <a:off x="5426050" y="-150"/>
            <a:ext cx="67662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g39f8ddb06c5_1_5"/>
          <p:cNvSpPr txBox="1"/>
          <p:nvPr/>
        </p:nvSpPr>
        <p:spPr>
          <a:xfrm>
            <a:off x="550850" y="2140379"/>
            <a:ext cx="4746600" cy="4566000"/>
          </a:xfrm>
          <a:prstGeom prst="rect">
            <a:avLst/>
          </a:prstGeom>
          <a:noFill/>
          <a:ln>
            <a:noFill/>
          </a:ln>
        </p:spPr>
        <p:txBody>
          <a:bodyPr anchorCtr="0" anchor="t" bIns="190800" lIns="198000" spcFirstLastPara="1" rIns="198000" wrap="square" tIns="190800">
            <a:spAutoFit/>
          </a:bodyPr>
          <a:lstStyle/>
          <a:p>
            <a:pPr indent="0" lvl="0" marL="0" rtl="0" algn="l">
              <a:lnSpc>
                <a:spcPct val="115000"/>
              </a:lnSpc>
              <a:spcBef>
                <a:spcPts val="0"/>
              </a:spcBef>
              <a:spcAft>
                <a:spcPts val="0"/>
              </a:spcAft>
              <a:buNone/>
            </a:pPr>
            <a:r>
              <a:rPr b="1" lang="en-GB">
                <a:solidFill>
                  <a:schemeClr val="dk1"/>
                </a:solidFill>
                <a:latin typeface="Proxima Nova"/>
                <a:ea typeface="Proxima Nova"/>
                <a:cs typeface="Proxima Nova"/>
                <a:sym typeface="Proxima Nova"/>
              </a:rPr>
              <a:t>Productie opschaling</a:t>
            </a:r>
            <a:endParaRPr b="1" i="0" u="none" cap="none" strike="noStrike">
              <a:solidFill>
                <a:schemeClr val="dk1"/>
              </a:solidFill>
              <a:latin typeface="Proxima Nova"/>
              <a:ea typeface="Proxima Nova"/>
              <a:cs typeface="Proxima Nova"/>
              <a:sym typeface="Proxima Nova"/>
            </a:endParaRPr>
          </a:p>
          <a:p>
            <a:pPr indent="-317500" lvl="0" marL="457200" rtl="0" algn="l">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De bestaande productie van 50 ton per jaar wordt gebruikt om de productielijn te optimaliseren met het oog op een productie van 400 ton</a:t>
            </a:r>
            <a:endParaRPr>
              <a:solidFill>
                <a:schemeClr val="dk1"/>
              </a:solidFill>
              <a:latin typeface="Proxima Nova"/>
              <a:ea typeface="Proxima Nova"/>
              <a:cs typeface="Proxima Nova"/>
              <a:sym typeface="Proxima Nova"/>
            </a:endParaRPr>
          </a:p>
          <a:p>
            <a:pPr indent="-317500" lvl="0" marL="457200" marR="0" rtl="0" algn="l">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Twee keer per jaar, dus elke zes maanden, levering van een nieuwe batch</a:t>
            </a:r>
            <a:endParaRPr b="0" i="0" u="none" cap="none" strike="noStrike">
              <a:solidFill>
                <a:schemeClr val="dk1"/>
              </a:solidFill>
              <a:latin typeface="Proxima Nova"/>
              <a:ea typeface="Proxima Nova"/>
              <a:cs typeface="Proxima Nova"/>
              <a:sym typeface="Proxima Nova"/>
            </a:endParaRPr>
          </a:p>
          <a:p>
            <a:pPr indent="-317500" lvl="0" marL="457200" rtl="0" algn="l">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Het kassaldo inclusief de buffer, zorgen voor een positieve cash-flow na de eerste oogst</a:t>
            </a:r>
            <a:endParaRPr>
              <a:solidFill>
                <a:schemeClr val="dk1"/>
              </a:solidFill>
              <a:latin typeface="Proxima Nova"/>
              <a:ea typeface="Proxima Nova"/>
              <a:cs typeface="Proxima Nova"/>
              <a:sym typeface="Proxima Nova"/>
            </a:endParaRPr>
          </a:p>
          <a:p>
            <a:pPr indent="-317500" lvl="0" marL="457200" rtl="0" algn="l">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Verwachte jaaromzet van 10 miljoen euro en een EBITDA-run-rate van 5,3 miljoen euro vanaf jaar 5, wat overeenkomt met een EBITDA-marge van 53%</a:t>
            </a:r>
            <a:endParaRPr>
              <a:solidFill>
                <a:schemeClr val="dk1"/>
              </a:solidFill>
              <a:latin typeface="Proxima Nova"/>
              <a:ea typeface="Proxima Nova"/>
              <a:cs typeface="Proxima Nova"/>
              <a:sym typeface="Proxima Nova"/>
            </a:endParaRPr>
          </a:p>
          <a:p>
            <a:pPr indent="-317500" lvl="0" marL="457200" rtl="0" algn="l">
              <a:lnSpc>
                <a:spcPct val="115000"/>
              </a:lnSpc>
              <a:spcBef>
                <a:spcPts val="0"/>
              </a:spcBef>
              <a:spcAft>
                <a:spcPts val="0"/>
              </a:spcAft>
              <a:buClr>
                <a:schemeClr val="dk1"/>
              </a:buClr>
              <a:buSzPts val="1400"/>
              <a:buFont typeface="Proxima Nova"/>
              <a:buChar char="●"/>
            </a:pPr>
            <a:r>
              <a:rPr lang="en-GB">
                <a:solidFill>
                  <a:schemeClr val="dk1"/>
                </a:solidFill>
                <a:latin typeface="Proxima Nova"/>
                <a:ea typeface="Proxima Nova"/>
                <a:cs typeface="Proxima Nova"/>
                <a:sym typeface="Proxima Nova"/>
              </a:rPr>
              <a:t>De kostprijs van de verkochte goederen (COGS) zal naar verwachting tussen 30 en 32 % van de omzet zijn</a:t>
            </a:r>
            <a:endParaRPr b="1" i="0" u="none" cap="none" strike="noStrike">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chemeClr val="dk1"/>
              </a:buClr>
              <a:buSzPts val="1100"/>
              <a:buFont typeface="Arial"/>
              <a:buNone/>
            </a:pPr>
            <a:r>
              <a:t/>
            </a:r>
            <a:endParaRPr b="1" i="0" u="none" cap="none" strike="noStrike">
              <a:solidFill>
                <a:schemeClr val="dk1"/>
              </a:solidFill>
              <a:latin typeface="Proxima Nova"/>
              <a:ea typeface="Proxima Nova"/>
              <a:cs typeface="Proxima Nova"/>
              <a:sym typeface="Proxima Nova"/>
            </a:endParaRPr>
          </a:p>
        </p:txBody>
      </p:sp>
      <p:sp>
        <p:nvSpPr>
          <p:cNvPr id="318" name="Google Shape;318;g39f8ddb06c5_1_5"/>
          <p:cNvSpPr txBox="1"/>
          <p:nvPr>
            <p:ph type="title"/>
          </p:nvPr>
        </p:nvSpPr>
        <p:spPr>
          <a:xfrm>
            <a:off x="1013100" y="356725"/>
            <a:ext cx="10357800" cy="474900"/>
          </a:xfrm>
          <a:prstGeom prst="rect">
            <a:avLst/>
          </a:prstGeom>
          <a:noFill/>
          <a:ln>
            <a:noFill/>
          </a:ln>
        </p:spPr>
        <p:txBody>
          <a:bodyPr anchorCtr="0" anchor="ctr" bIns="45700" lIns="90000" spcFirstLastPara="1" rIns="91425" wrap="square" tIns="45700">
            <a:noAutofit/>
          </a:bodyPr>
          <a:lstStyle/>
          <a:p>
            <a:pPr indent="0" lvl="0" marL="0" rtl="0" algn="l">
              <a:lnSpc>
                <a:spcPct val="90000"/>
              </a:lnSpc>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FINANCIËLE PROGNOSES</a:t>
            </a:r>
            <a:r>
              <a:rPr b="1" lang="en-GB" sz="3000">
                <a:solidFill>
                  <a:srgbClr val="0D0D0D"/>
                </a:solidFill>
                <a:latin typeface="Proxima Nova"/>
                <a:ea typeface="Proxima Nova"/>
                <a:cs typeface="Proxima Nova"/>
                <a:sym typeface="Proxima Nova"/>
              </a:rPr>
              <a:t>  </a:t>
            </a:r>
            <a:r>
              <a:rPr lang="en-GB" sz="1600">
                <a:solidFill>
                  <a:srgbClr val="0D0D0D"/>
                </a:solidFill>
                <a:latin typeface="Proxima Nova"/>
                <a:ea typeface="Proxima Nova"/>
                <a:cs typeface="Proxima Nova"/>
                <a:sym typeface="Proxima Nova"/>
              </a:rPr>
              <a:t>(400 ton Ronde B)</a:t>
            </a:r>
            <a:endParaRPr b="1" sz="3000">
              <a:solidFill>
                <a:srgbClr val="0D0D0D"/>
              </a:solidFill>
              <a:latin typeface="Proxima Nova"/>
              <a:ea typeface="Proxima Nova"/>
              <a:cs typeface="Proxima Nova"/>
              <a:sym typeface="Proxima Nova"/>
            </a:endParaRPr>
          </a:p>
        </p:txBody>
      </p:sp>
      <p:cxnSp>
        <p:nvCxnSpPr>
          <p:cNvPr id="319" name="Google Shape;319;g39f8ddb06c5_1_5"/>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pic>
        <p:nvPicPr>
          <p:cNvPr id="320" name="Google Shape;320;g39f8ddb06c5_1_5"/>
          <p:cNvPicPr preferRelativeResize="0"/>
          <p:nvPr/>
        </p:nvPicPr>
        <p:blipFill rotWithShape="1">
          <a:blip r:embed="rId3">
            <a:alphaModFix/>
          </a:blip>
          <a:srcRect b="30719" l="17945" r="17945" t="3767"/>
          <a:stretch/>
        </p:blipFill>
        <p:spPr>
          <a:xfrm>
            <a:off x="233750" y="227125"/>
            <a:ext cx="634197" cy="734100"/>
          </a:xfrm>
          <a:prstGeom prst="rect">
            <a:avLst/>
          </a:prstGeom>
          <a:noFill/>
          <a:ln>
            <a:noFill/>
          </a:ln>
        </p:spPr>
      </p:pic>
      <p:sp>
        <p:nvSpPr>
          <p:cNvPr id="321" name="Google Shape;321;g39f8ddb06c5_1_5"/>
          <p:cNvSpPr txBox="1"/>
          <p:nvPr/>
        </p:nvSpPr>
        <p:spPr>
          <a:xfrm>
            <a:off x="701300" y="1055975"/>
            <a:ext cx="4671300" cy="803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700"/>
              <a:buFont typeface="Arial"/>
              <a:buNone/>
            </a:pPr>
            <a:r>
              <a:rPr lang="en-GB">
                <a:solidFill>
                  <a:srgbClr val="7F7F7F"/>
                </a:solidFill>
                <a:latin typeface="Proxima Nova"/>
                <a:ea typeface="Proxima Nova"/>
                <a:cs typeface="Proxima Nova"/>
                <a:sym typeface="Proxima Nova"/>
              </a:rPr>
              <a:t>Naar verwachting zal de stabiele EBITDA EUR 5,3 miljoen bedragen bij een marge van 53%, gebaseerd op een jaarlijkse productie van 400 ton/jaar.</a:t>
            </a:r>
            <a:endParaRPr>
              <a:solidFill>
                <a:srgbClr val="7F7F7F"/>
              </a:solidFill>
              <a:latin typeface="Proxima Nova"/>
              <a:ea typeface="Proxima Nova"/>
              <a:cs typeface="Proxima Nova"/>
              <a:sym typeface="Proxima Nova"/>
            </a:endParaRPr>
          </a:p>
        </p:txBody>
      </p:sp>
      <p:pic>
        <p:nvPicPr>
          <p:cNvPr id="322" name="Google Shape;322;g39f8ddb06c5_1_5" title="Chart"/>
          <p:cNvPicPr preferRelativeResize="0"/>
          <p:nvPr/>
        </p:nvPicPr>
        <p:blipFill rotWithShape="1">
          <a:blip r:embed="rId4">
            <a:alphaModFix/>
          </a:blip>
          <a:srcRect b="0" l="0" r="0" t="0"/>
          <a:stretch/>
        </p:blipFill>
        <p:spPr>
          <a:xfrm>
            <a:off x="5842500" y="1791975"/>
            <a:ext cx="5985351" cy="3700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39e220d0932_1_11"/>
          <p:cNvSpPr/>
          <p:nvPr/>
        </p:nvSpPr>
        <p:spPr>
          <a:xfrm>
            <a:off x="6325025" y="-150"/>
            <a:ext cx="58671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g39e220d0932_1_11"/>
          <p:cNvSpPr txBox="1"/>
          <p:nvPr/>
        </p:nvSpPr>
        <p:spPr>
          <a:xfrm>
            <a:off x="550850" y="1787950"/>
            <a:ext cx="5624400" cy="5473500"/>
          </a:xfrm>
          <a:prstGeom prst="rect">
            <a:avLst/>
          </a:prstGeom>
          <a:noFill/>
          <a:ln>
            <a:noFill/>
          </a:ln>
        </p:spPr>
        <p:txBody>
          <a:bodyPr anchorCtr="0" anchor="t" bIns="190800" lIns="198000" spcFirstLastPara="1" rIns="198000" wrap="square" tIns="190800">
            <a:spAutoFit/>
          </a:bodyPr>
          <a:lstStyle/>
          <a:p>
            <a:pPr indent="0" lvl="0" marL="0" rtl="0" algn="l">
              <a:lnSpc>
                <a:spcPct val="115000"/>
              </a:lnSpc>
              <a:spcBef>
                <a:spcPts val="0"/>
              </a:spcBef>
              <a:spcAft>
                <a:spcPts val="0"/>
              </a:spcAft>
              <a:buNone/>
            </a:pPr>
            <a:r>
              <a:rPr b="1" lang="en-GB" sz="1200">
                <a:solidFill>
                  <a:schemeClr val="dk1"/>
                </a:solidFill>
                <a:latin typeface="Proxima Nova"/>
                <a:ea typeface="Proxima Nova"/>
                <a:cs typeface="Proxima Nova"/>
                <a:sym typeface="Proxima Nova"/>
              </a:rPr>
              <a:t>Wervingsplan</a:t>
            </a:r>
            <a:endParaRPr b="1" i="0" sz="1200" u="none" cap="none" strike="noStrike">
              <a:solidFill>
                <a:schemeClr val="dk1"/>
              </a:solidFill>
              <a:latin typeface="Proxima Nova"/>
              <a:ea typeface="Proxima Nova"/>
              <a:cs typeface="Proxima Nova"/>
              <a:sym typeface="Proxima Nova"/>
            </a:endParaRPr>
          </a:p>
          <a:p>
            <a:pPr indent="-304800" lvl="0" marL="457200" marR="0" rtl="0" algn="l">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Elf</a:t>
            </a:r>
            <a:r>
              <a:rPr lang="en-GB" sz="1200">
                <a:solidFill>
                  <a:schemeClr val="dk1"/>
                </a:solidFill>
                <a:latin typeface="Proxima Nova"/>
                <a:ea typeface="Proxima Nova"/>
                <a:cs typeface="Proxima Nova"/>
                <a:sym typeface="Proxima Nova"/>
              </a:rPr>
              <a:t> fulltime productiemedewerkers tegen het einde van jaar</a:t>
            </a:r>
            <a:r>
              <a:rPr b="0" i="0" lang="en-GB" sz="1200" u="none" cap="none" strike="noStrike">
                <a:solidFill>
                  <a:schemeClr val="dk1"/>
                </a:solidFill>
                <a:latin typeface="Proxima Nova"/>
                <a:ea typeface="Proxima Nova"/>
                <a:cs typeface="Proxima Nova"/>
                <a:sym typeface="Proxima Nova"/>
                <a:extLst>
                  <a:ext uri="http://customooxmlschemas.google.com/">
                    <go:slidesCustomData xmlns:go="http://customooxmlschemas.google.com/" textRoundtripDataId="15"/>
                  </a:ext>
                </a:extLst>
              </a:rPr>
              <a:t> 3</a:t>
            </a:r>
            <a:endParaRPr b="0" i="0" sz="1200" u="none" cap="none" strike="noStrike">
              <a:solidFill>
                <a:schemeClr val="dk1"/>
              </a:solidFill>
              <a:latin typeface="Proxima Nova"/>
              <a:ea typeface="Proxima Nova"/>
              <a:cs typeface="Proxima Nova"/>
              <a:sym typeface="Proxima Nova"/>
              <a:extLst>
                <a:ext uri="http://customooxmlschemas.google.com/">
                  <go:slidesCustomData xmlns:go="http://customooxmlschemas.google.com/" textRoundtripDataId="16"/>
                </a:ext>
              </a:extLst>
            </a:endParaRPr>
          </a:p>
          <a:p>
            <a:pPr indent="-304800" lvl="0" marL="457200" rtl="0" algn="l">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extLst>
                  <a:ext uri="http://customooxmlschemas.google.com/">
                    <go:slidesCustomData xmlns:go="http://customooxmlschemas.google.com/" textRoundtripDataId="17"/>
                  </a:ext>
                </a:extLst>
              </a:rPr>
              <a:t>Met het oog op kostenoptimalisatie wordt het senior management, de financiële afdeling en aanvullende ondersteunende functies gespreid over vijf deeltijd leidinggevende functies</a:t>
            </a:r>
            <a:endParaRPr sz="1200">
              <a:solidFill>
                <a:schemeClr val="dk1"/>
              </a:solidFill>
              <a:latin typeface="Proxima Nova"/>
              <a:ea typeface="Proxima Nova"/>
              <a:cs typeface="Proxima Nova"/>
              <a:sym typeface="Proxima Nova"/>
              <a:extLst>
                <a:ext uri="http://customooxmlschemas.google.com/">
                  <go:slidesCustomData xmlns:go="http://customooxmlschemas.google.com/" textRoundtripDataId="18"/>
                </a:ext>
              </a:extLst>
            </a:endParaRPr>
          </a:p>
          <a:p>
            <a:pPr indent="-304800" lvl="0" marL="457200" rtl="0" algn="l">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In totaal komt dit neer op een run rate van 1,2 miljoen euro aan jaarlijkse personeelskosten</a:t>
            </a:r>
            <a:endParaRPr sz="1200">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300"/>
              <a:buFont typeface="Arial"/>
              <a:buNone/>
            </a:pPr>
            <a:r>
              <a:t/>
            </a:r>
            <a:endParaRPr b="1" i="0" sz="1200" u="none" cap="none" strike="noStrike">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b="1" lang="en-GB" sz="1300">
                <a:solidFill>
                  <a:schemeClr val="dk1"/>
                </a:solidFill>
                <a:latin typeface="Proxima Nova"/>
                <a:ea typeface="Proxima Nova"/>
                <a:cs typeface="Proxima Nova"/>
                <a:sym typeface="Proxima Nova"/>
              </a:rPr>
              <a:t>Overige operationele kosten</a:t>
            </a:r>
            <a:endParaRPr b="1" i="0" sz="1200" u="none" cap="none" strike="noStrike">
              <a:solidFill>
                <a:schemeClr val="dk1"/>
              </a:solidFill>
              <a:latin typeface="Proxima Nova"/>
              <a:ea typeface="Proxima Nova"/>
              <a:cs typeface="Proxima Nova"/>
              <a:sym typeface="Proxima Nova"/>
            </a:endParaRPr>
          </a:p>
          <a:p>
            <a:pPr indent="-304800" lvl="0" marL="457200" marR="0" rtl="0" algn="l">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De jaarlijkse onderhoudsinvesteringen (CAPEX) beginnen in jaar 2 bij 2% en stijgen geleidelijk tot 4% van de totale materiële vaste activa in jaar 5, wat overeenkomt met een </a:t>
            </a:r>
            <a:r>
              <a:rPr lang="en-GB" sz="1200">
                <a:solidFill>
                  <a:schemeClr val="dk1"/>
                </a:solidFill>
                <a:latin typeface="Proxima Nova"/>
                <a:ea typeface="Proxima Nova"/>
                <a:cs typeface="Proxima Nova"/>
                <a:sym typeface="Proxima Nova"/>
              </a:rPr>
              <a:t>initiële</a:t>
            </a:r>
            <a:r>
              <a:rPr lang="en-GB" sz="1200">
                <a:solidFill>
                  <a:schemeClr val="dk1"/>
                </a:solidFill>
                <a:latin typeface="Proxima Nova"/>
                <a:ea typeface="Proxima Nova"/>
                <a:cs typeface="Proxima Nova"/>
                <a:sym typeface="Proxima Nova"/>
              </a:rPr>
              <a:t> jaarlijkse run rate van €220.000,00, oplopend tot €450.000,00 in jaar 5</a:t>
            </a:r>
            <a:endParaRPr b="0" i="0" sz="1200" u="none" cap="none" strike="noStrike">
              <a:solidFill>
                <a:schemeClr val="dk1"/>
              </a:solidFill>
              <a:latin typeface="Proxima Nova"/>
              <a:ea typeface="Proxima Nova"/>
              <a:cs typeface="Proxima Nova"/>
              <a:sym typeface="Proxima Nova"/>
            </a:endParaRPr>
          </a:p>
          <a:p>
            <a:pPr indent="-304800" lvl="0" marL="457200" rtl="0" algn="l">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De begrote kosten voor jaarlijkse vernieuwing van de ouderdieren bedragen €40.000 euro en vanaf jaar 4 wordt uitgegaan van een productie van 135.000 vissen per jaar</a:t>
            </a:r>
            <a:endParaRPr sz="1200">
              <a:solidFill>
                <a:schemeClr val="dk1"/>
              </a:solidFill>
              <a:latin typeface="Proxima Nova"/>
              <a:ea typeface="Proxima Nova"/>
              <a:cs typeface="Proxima Nova"/>
              <a:sym typeface="Proxima Nova"/>
              <a:extLst>
                <a:ext uri="http://customooxmlschemas.google.com/">
                  <go:slidesCustomData xmlns:go="http://customooxmlschemas.google.com/" textRoundtripDataId="19"/>
                </a:ext>
              </a:extLst>
            </a:endParaRPr>
          </a:p>
          <a:p>
            <a:pPr indent="-304800" lvl="0" marL="457200" rtl="0" algn="l">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extLst>
                  <a:ext uri="http://customooxmlschemas.google.com/">
                    <go:slidesCustomData xmlns:go="http://customooxmlschemas.google.com/" textRoundtripDataId="20"/>
                  </a:ext>
                </a:extLst>
              </a:rPr>
              <a:t>De jaarlijkse verkoop-, algemene en administratieve kosten (SG&amp;A) worden geraamd op ongeveer €150.000,00, inclusief marketing- en juridische kosten; deze kosten zullen naar verwachting vanaf het vierde jaar stijgen tot €250.000,00 als gevolg van de toenemende verkoop- en marketingkosten</a:t>
            </a:r>
            <a:endParaRPr sz="1200">
              <a:solidFill>
                <a:schemeClr val="dk1"/>
              </a:solidFill>
              <a:latin typeface="Proxima Nova"/>
              <a:ea typeface="Proxima Nova"/>
              <a:cs typeface="Proxima Nova"/>
              <a:sym typeface="Proxima Nova"/>
              <a:extLst>
                <a:ext uri="http://customooxmlschemas.google.com/">
                  <go:slidesCustomData xmlns:go="http://customooxmlschemas.google.com/" textRoundtripDataId="21"/>
                </a:ext>
              </a:extLst>
            </a:endParaRPr>
          </a:p>
          <a:p>
            <a:pPr indent="-304800" lvl="0" marL="457200" marR="0" rtl="0" algn="l">
              <a:lnSpc>
                <a:spcPct val="115000"/>
              </a:lnSpc>
              <a:spcBef>
                <a:spcPts val="0"/>
              </a:spcBef>
              <a:spcAft>
                <a:spcPts val="0"/>
              </a:spcAft>
              <a:buClr>
                <a:schemeClr val="dk1"/>
              </a:buClr>
              <a:buSzPts val="1200"/>
              <a:buFont typeface="Proxima Nova"/>
              <a:buChar char="●"/>
            </a:pPr>
            <a:r>
              <a:rPr lang="en-GB" sz="1200">
                <a:solidFill>
                  <a:schemeClr val="dk1"/>
                </a:solidFill>
                <a:latin typeface="Proxima Nova"/>
                <a:ea typeface="Proxima Nova"/>
                <a:cs typeface="Proxima Nova"/>
                <a:sym typeface="Proxima Nova"/>
              </a:rPr>
              <a:t>De jaarlijkse rentelasten zullen naar verwachting 440.000 euro bedragen na een succesvolle financieringsronde B</a:t>
            </a:r>
            <a:endParaRPr b="1" i="0" sz="1200" u="none" cap="none" strike="noStrike">
              <a:solidFill>
                <a:schemeClr val="dk1"/>
              </a:solidFill>
              <a:latin typeface="Proxima Nova"/>
              <a:ea typeface="Proxima Nova"/>
              <a:cs typeface="Proxima Nova"/>
              <a:sym typeface="Proxima Nova"/>
            </a:endParaRPr>
          </a:p>
          <a:p>
            <a:pPr indent="0" lvl="0" marL="0" marR="0" rtl="0" algn="l">
              <a:lnSpc>
                <a:spcPct val="115000"/>
              </a:lnSpc>
              <a:spcBef>
                <a:spcPts val="0"/>
              </a:spcBef>
              <a:spcAft>
                <a:spcPts val="0"/>
              </a:spcAft>
              <a:buClr>
                <a:schemeClr val="dk1"/>
              </a:buClr>
              <a:buSzPts val="1100"/>
              <a:buFont typeface="Arial"/>
              <a:buNone/>
            </a:pPr>
            <a:r>
              <a:t/>
            </a:r>
            <a:endParaRPr b="1" i="0" sz="1200" u="none" cap="none" strike="noStrike">
              <a:solidFill>
                <a:schemeClr val="dk1"/>
              </a:solidFill>
              <a:latin typeface="Proxima Nova"/>
              <a:ea typeface="Proxima Nova"/>
              <a:cs typeface="Proxima Nova"/>
              <a:sym typeface="Proxima Nova"/>
            </a:endParaRPr>
          </a:p>
        </p:txBody>
      </p:sp>
      <p:sp>
        <p:nvSpPr>
          <p:cNvPr id="329" name="Google Shape;329;g39e220d0932_1_11"/>
          <p:cNvSpPr txBox="1"/>
          <p:nvPr>
            <p:ph type="title"/>
          </p:nvPr>
        </p:nvSpPr>
        <p:spPr>
          <a:xfrm>
            <a:off x="990600" y="333900"/>
            <a:ext cx="9892200" cy="474900"/>
          </a:xfrm>
          <a:prstGeom prst="rect">
            <a:avLst/>
          </a:prstGeom>
          <a:noFill/>
          <a:ln>
            <a:noFill/>
          </a:ln>
        </p:spPr>
        <p:txBody>
          <a:bodyPr anchorCtr="0" anchor="ctr" bIns="45700" lIns="90000" spcFirstLastPara="1" rIns="91425" wrap="square" tIns="45700">
            <a:noAutofit/>
          </a:bodyPr>
          <a:lstStyle/>
          <a:p>
            <a:pPr indent="0" lvl="0" marL="0" rtl="0" algn="l">
              <a:spcBef>
                <a:spcPts val="0"/>
              </a:spcBef>
              <a:spcAft>
                <a:spcPts val="0"/>
              </a:spcAft>
              <a:buClr>
                <a:srgbClr val="0D0D0D"/>
              </a:buClr>
              <a:buSzPts val="3600"/>
              <a:buFont typeface="Play"/>
              <a:buNone/>
            </a:pPr>
            <a:r>
              <a:rPr b="1" lang="en-GB" sz="3000">
                <a:solidFill>
                  <a:srgbClr val="0D0D0D"/>
                </a:solidFill>
                <a:latin typeface="Proxima Nova"/>
                <a:ea typeface="Proxima Nova"/>
                <a:cs typeface="Proxima Nova"/>
                <a:sym typeface="Proxima Nova"/>
              </a:rPr>
              <a:t>FINANCIËLE PROGNOSES  </a:t>
            </a:r>
            <a:r>
              <a:rPr lang="en-GB" sz="1600">
                <a:solidFill>
                  <a:srgbClr val="0D0D0D"/>
                </a:solidFill>
                <a:latin typeface="Proxima Nova"/>
                <a:ea typeface="Proxima Nova"/>
                <a:cs typeface="Proxima Nova"/>
                <a:sym typeface="Proxima Nova"/>
              </a:rPr>
              <a:t>(400 ton Ronde B)</a:t>
            </a:r>
            <a:endParaRPr b="1" sz="3000">
              <a:solidFill>
                <a:srgbClr val="0D0D0D"/>
              </a:solidFill>
              <a:latin typeface="Proxima Nova"/>
              <a:ea typeface="Proxima Nova"/>
              <a:cs typeface="Proxima Nova"/>
              <a:sym typeface="Proxima Nova"/>
            </a:endParaRPr>
          </a:p>
          <a:p>
            <a:pPr indent="0" lvl="0" marL="0" rtl="0" algn="l">
              <a:lnSpc>
                <a:spcPct val="90000"/>
              </a:lnSpc>
              <a:spcBef>
                <a:spcPts val="0"/>
              </a:spcBef>
              <a:spcAft>
                <a:spcPts val="0"/>
              </a:spcAft>
              <a:buClr>
                <a:srgbClr val="0D0D0D"/>
              </a:buClr>
              <a:buSzPts val="3600"/>
              <a:buFont typeface="Play"/>
              <a:buNone/>
            </a:pPr>
            <a:r>
              <a:t/>
            </a:r>
            <a:endParaRPr b="1" sz="3000">
              <a:solidFill>
                <a:srgbClr val="0D0D0D"/>
              </a:solidFill>
              <a:latin typeface="Proxima Nova"/>
              <a:ea typeface="Proxima Nova"/>
              <a:cs typeface="Proxima Nova"/>
              <a:sym typeface="Proxima Nova"/>
            </a:endParaRPr>
          </a:p>
        </p:txBody>
      </p:sp>
      <p:cxnSp>
        <p:nvCxnSpPr>
          <p:cNvPr id="330" name="Google Shape;330;g39e220d0932_1_11"/>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pic>
        <p:nvPicPr>
          <p:cNvPr id="331" name="Google Shape;331;g39e220d0932_1_11"/>
          <p:cNvPicPr preferRelativeResize="0"/>
          <p:nvPr/>
        </p:nvPicPr>
        <p:blipFill rotWithShape="1">
          <a:blip r:embed="rId3">
            <a:alphaModFix/>
          </a:blip>
          <a:srcRect b="30719" l="17944" r="17944" t="3767"/>
          <a:stretch/>
        </p:blipFill>
        <p:spPr>
          <a:xfrm>
            <a:off x="233750" y="227125"/>
            <a:ext cx="634197" cy="734100"/>
          </a:xfrm>
          <a:prstGeom prst="rect">
            <a:avLst/>
          </a:prstGeom>
          <a:noFill/>
          <a:ln>
            <a:noFill/>
          </a:ln>
        </p:spPr>
      </p:pic>
      <p:sp>
        <p:nvSpPr>
          <p:cNvPr id="332" name="Google Shape;332;g39e220d0932_1_11"/>
          <p:cNvSpPr txBox="1"/>
          <p:nvPr/>
        </p:nvSpPr>
        <p:spPr>
          <a:xfrm>
            <a:off x="701300" y="1061400"/>
            <a:ext cx="5535600" cy="803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700"/>
              <a:buFont typeface="Arial"/>
              <a:buNone/>
            </a:pPr>
            <a:r>
              <a:rPr lang="en-GB">
                <a:solidFill>
                  <a:srgbClr val="7F7F7F"/>
                </a:solidFill>
                <a:latin typeface="Proxima Nova"/>
                <a:ea typeface="Proxima Nova"/>
                <a:cs typeface="Proxima Nova"/>
                <a:sym typeface="Proxima Nova"/>
              </a:rPr>
              <a:t>Aanzienlijk potentieel voor het genereren van cash flow vanaf het vierde bedrijfsjaar (uitgaande van een serie B-financieringsronde aan het begin van jaar 3)</a:t>
            </a:r>
            <a:endParaRPr b="0" i="0" u="none" cap="none" strike="noStrike">
              <a:solidFill>
                <a:schemeClr val="dk1"/>
              </a:solidFill>
              <a:latin typeface="Proxima Nova"/>
              <a:ea typeface="Proxima Nova"/>
              <a:cs typeface="Proxima Nova"/>
              <a:sym typeface="Proxima Nova"/>
            </a:endParaRPr>
          </a:p>
        </p:txBody>
      </p:sp>
      <p:pic>
        <p:nvPicPr>
          <p:cNvPr id="333" name="Google Shape;333;g39e220d0932_1_11" title="Chart"/>
          <p:cNvPicPr preferRelativeResize="0"/>
          <p:nvPr/>
        </p:nvPicPr>
        <p:blipFill rotWithShape="1">
          <a:blip r:embed="rId4">
            <a:alphaModFix/>
          </a:blip>
          <a:srcRect b="0" l="0" r="0" t="0"/>
          <a:stretch/>
        </p:blipFill>
        <p:spPr>
          <a:xfrm>
            <a:off x="6446375" y="1851531"/>
            <a:ext cx="5624400" cy="3477745"/>
          </a:xfrm>
          <a:prstGeom prst="rect">
            <a:avLst/>
          </a:prstGeom>
          <a:solidFill>
            <a:schemeClr val="lt2"/>
          </a:solid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2d24c691f8e_1_2"/>
          <p:cNvSpPr/>
          <p:nvPr/>
        </p:nvSpPr>
        <p:spPr>
          <a:xfrm>
            <a:off x="9769500" y="-150"/>
            <a:ext cx="2422500"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g2d24c691f8e_1_2"/>
          <p:cNvSpPr txBox="1"/>
          <p:nvPr/>
        </p:nvSpPr>
        <p:spPr>
          <a:xfrm>
            <a:off x="1030200" y="1890175"/>
            <a:ext cx="8043600" cy="33525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600"/>
              <a:buFont typeface="Arial"/>
              <a:buNone/>
            </a:pPr>
            <a:r>
              <a:rPr b="1" lang="en-GB" sz="1600">
                <a:solidFill>
                  <a:schemeClr val="dk1"/>
                </a:solidFill>
                <a:latin typeface="Proxima Nova"/>
                <a:ea typeface="Proxima Nova"/>
                <a:cs typeface="Proxima Nova"/>
                <a:sym typeface="Proxima Nova"/>
              </a:rPr>
              <a:t>Economische groei en banencreatie</a:t>
            </a:r>
            <a:endParaRPr>
              <a:solidFill>
                <a:schemeClr val="dk1"/>
              </a:solidFill>
            </a:endParaRPr>
          </a:p>
          <a:p>
            <a:pPr indent="0" lvl="0" marL="0" rtl="0" algn="l">
              <a:lnSpc>
                <a:spcPct val="115000"/>
              </a:lnSpc>
              <a:spcBef>
                <a:spcPts val="0"/>
              </a:spcBef>
              <a:spcAft>
                <a:spcPts val="0"/>
              </a:spcAft>
              <a:buClr>
                <a:schemeClr val="dk1"/>
              </a:buClr>
              <a:buSzPts val="1600"/>
              <a:buFont typeface="Arial"/>
              <a:buNone/>
            </a:pPr>
            <a:r>
              <a:rPr lang="en-GB">
                <a:solidFill>
                  <a:schemeClr val="dk1"/>
                </a:solidFill>
                <a:latin typeface="Proxima Nova"/>
                <a:ea typeface="Proxima Nova"/>
                <a:cs typeface="Proxima Nova"/>
                <a:sym typeface="Proxima Nova"/>
              </a:rPr>
              <a:t>De ontwikkeling van een lokale industrie voor black cod zal nieuwe banen creëren en de economische activiteit stimuleren, mede door de bouw van RAS-faciliteiten tot de lopende exploitatie-, beheer- en </a:t>
            </a:r>
            <a:r>
              <a:rPr lang="en-GB">
                <a:solidFill>
                  <a:schemeClr val="dk1"/>
                </a:solidFill>
                <a:latin typeface="Proxima Nova"/>
                <a:ea typeface="Proxima Nova"/>
                <a:cs typeface="Proxima Nova"/>
                <a:sym typeface="Proxima Nova"/>
              </a:rPr>
              <a:t>distributie fasen</a:t>
            </a:r>
            <a:r>
              <a:rPr lang="en-GB">
                <a:solidFill>
                  <a:schemeClr val="dk1"/>
                </a:solidFill>
                <a:latin typeface="Proxima Nova"/>
                <a:ea typeface="Proxima Nova"/>
                <a:cs typeface="Proxima Nova"/>
                <a:sym typeface="Proxima Nova"/>
              </a:rPr>
              <a:t>. The Kingfish Company, opgericht door de medeoprichter van The Black Cod Company, Ohad Maiman, op basis van een vergelijkbare business case, is uitgegroeid tot een bedrijf met bijna 150 voltijdse banen en meer dan 20 miljoen euro aan jaarlijkse inkomsten.</a:t>
            </a:r>
            <a:endParaRPr>
              <a:solidFill>
                <a:schemeClr val="dk1"/>
              </a:solidFill>
            </a:endParaRPr>
          </a:p>
          <a:p>
            <a:pPr indent="0" lvl="0" marL="0" rtl="0" algn="l">
              <a:lnSpc>
                <a:spcPct val="115000"/>
              </a:lnSpc>
              <a:spcBef>
                <a:spcPts val="0"/>
              </a:spcBef>
              <a:spcAft>
                <a:spcPts val="0"/>
              </a:spcAft>
              <a:buClr>
                <a:schemeClr val="dk1"/>
              </a:buClr>
              <a:buSzPts val="1600"/>
              <a:buFont typeface="Arial"/>
              <a:buNone/>
            </a:pPr>
            <a:r>
              <a:t/>
            </a:r>
            <a:endParaRPr>
              <a:solidFill>
                <a:schemeClr val="dk1"/>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1"/>
              </a:buClr>
              <a:buSzPts val="1600"/>
              <a:buFont typeface="Arial"/>
              <a:buNone/>
            </a:pPr>
            <a:r>
              <a:rPr b="1" lang="en-GB" sz="1600">
                <a:solidFill>
                  <a:schemeClr val="dk1"/>
                </a:solidFill>
                <a:latin typeface="Proxima Nova"/>
                <a:ea typeface="Proxima Nova"/>
                <a:cs typeface="Proxima Nova"/>
                <a:sym typeface="Proxima Nova"/>
              </a:rPr>
              <a:t>Verbeterde versheid en kwaliteit</a:t>
            </a:r>
            <a:endParaRPr>
              <a:solidFill>
                <a:schemeClr val="dk1"/>
              </a:solidFill>
            </a:endParaRPr>
          </a:p>
          <a:p>
            <a:pPr indent="0" lvl="0" marL="0" rtl="0" algn="l">
              <a:lnSpc>
                <a:spcPct val="115000"/>
              </a:lnSpc>
              <a:spcBef>
                <a:spcPts val="0"/>
              </a:spcBef>
              <a:spcAft>
                <a:spcPts val="0"/>
              </a:spcAft>
              <a:buClr>
                <a:schemeClr val="dk1"/>
              </a:buClr>
              <a:buSzPts val="1600"/>
              <a:buFont typeface="Arial"/>
              <a:buNone/>
            </a:pPr>
            <a:r>
              <a:rPr lang="en-GB">
                <a:solidFill>
                  <a:schemeClr val="dk1"/>
                </a:solidFill>
                <a:latin typeface="Proxima Nova"/>
                <a:ea typeface="Proxima Nova"/>
                <a:cs typeface="Proxima Nova"/>
                <a:sym typeface="Proxima Nova"/>
              </a:rPr>
              <a:t>De nabijheid van de productie zorgt voor een verser product, waardoor de tijd tussen oogst en consumptie korter wordt. Dit verbetert niet alleen de kwaliteit en smaak van de vis, maar vermindert ook voedselverspilling omdat klanten meerdere wekelijkse kleine bestellingen kunnen plaatsen, waardoor bederf wordt voorkomen.</a:t>
            </a:r>
            <a:endParaRPr b="1" sz="1600">
              <a:solidFill>
                <a:schemeClr val="dk1"/>
              </a:solidFill>
              <a:latin typeface="Proxima Nova"/>
              <a:ea typeface="Proxima Nova"/>
              <a:cs typeface="Proxima Nova"/>
              <a:sym typeface="Proxima Nova"/>
            </a:endParaRPr>
          </a:p>
        </p:txBody>
      </p:sp>
      <p:sp>
        <p:nvSpPr>
          <p:cNvPr id="340" name="Google Shape;340;g2d24c691f8e_1_2"/>
          <p:cNvSpPr txBox="1"/>
          <p:nvPr>
            <p:ph type="title"/>
          </p:nvPr>
        </p:nvSpPr>
        <p:spPr>
          <a:xfrm>
            <a:off x="990600" y="152400"/>
            <a:ext cx="8043600" cy="878400"/>
          </a:xfrm>
          <a:prstGeom prst="rect">
            <a:avLst/>
          </a:prstGeom>
          <a:noFill/>
          <a:ln>
            <a:noFill/>
          </a:ln>
        </p:spPr>
        <p:txBody>
          <a:bodyPr anchorCtr="0" anchor="ctr" bIns="45700" lIns="90000"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3000">
                <a:solidFill>
                  <a:srgbClr val="0D0D0D"/>
                </a:solidFill>
                <a:latin typeface="Proxima Nova"/>
                <a:ea typeface="Proxima Nova"/>
                <a:cs typeface="Proxima Nova"/>
                <a:sym typeface="Proxima Nova"/>
              </a:rPr>
              <a:t>SOCIALE EN ECONOMISCHE IMPACT</a:t>
            </a:r>
            <a:endParaRPr b="1" sz="3000">
              <a:solidFill>
                <a:srgbClr val="0D0D0D"/>
              </a:solidFill>
              <a:latin typeface="Proxima Nova"/>
              <a:ea typeface="Proxima Nova"/>
              <a:cs typeface="Proxima Nova"/>
              <a:sym typeface="Proxima Nova"/>
            </a:endParaRPr>
          </a:p>
        </p:txBody>
      </p:sp>
      <p:cxnSp>
        <p:nvCxnSpPr>
          <p:cNvPr id="341" name="Google Shape;341;g2d24c691f8e_1_2"/>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sp>
        <p:nvSpPr>
          <p:cNvPr id="342" name="Google Shape;342;g2d24c691f8e_1_2"/>
          <p:cNvSpPr txBox="1"/>
          <p:nvPr/>
        </p:nvSpPr>
        <p:spPr>
          <a:xfrm>
            <a:off x="990600" y="1065100"/>
            <a:ext cx="7875000" cy="9867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GB" sz="1700">
                <a:solidFill>
                  <a:srgbClr val="7F7F7F"/>
                </a:solidFill>
                <a:latin typeface="Proxima Nova"/>
                <a:ea typeface="Proxima Nova"/>
                <a:cs typeface="Proxima Nova"/>
                <a:sym typeface="Proxima Nova"/>
              </a:rPr>
              <a:t>Het implementeren van lokale productie van black cod in Zeeland via RAS biedt aanzienlijke voordelen voor de economische ontwikkeling:</a:t>
            </a:r>
            <a:endParaRPr sz="1700">
              <a:solidFill>
                <a:srgbClr val="7F7F7F"/>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100"/>
              <a:buFont typeface="Arial"/>
              <a:buNone/>
            </a:pPr>
            <a:r>
              <a:t/>
            </a:r>
            <a:endParaRPr sz="1900">
              <a:solidFill>
                <a:srgbClr val="7F7F7F"/>
              </a:solidFill>
              <a:latin typeface="Proxima Nova"/>
              <a:ea typeface="Proxima Nova"/>
              <a:cs typeface="Proxima Nova"/>
              <a:sym typeface="Proxima Nova"/>
            </a:endParaRPr>
          </a:p>
        </p:txBody>
      </p:sp>
      <p:pic>
        <p:nvPicPr>
          <p:cNvPr id="343" name="Google Shape;343;g2d24c691f8e_1_2"/>
          <p:cNvPicPr preferRelativeResize="0"/>
          <p:nvPr/>
        </p:nvPicPr>
        <p:blipFill rotWithShape="1">
          <a:blip r:embed="rId3">
            <a:alphaModFix/>
          </a:blip>
          <a:srcRect b="0" l="0" r="0" t="0"/>
          <a:stretch/>
        </p:blipFill>
        <p:spPr>
          <a:xfrm>
            <a:off x="9418100" y="473013"/>
            <a:ext cx="2037424" cy="1358274"/>
          </a:xfrm>
          <a:prstGeom prst="rect">
            <a:avLst/>
          </a:prstGeom>
          <a:noFill/>
          <a:ln>
            <a:noFill/>
          </a:ln>
        </p:spPr>
      </p:pic>
      <p:pic>
        <p:nvPicPr>
          <p:cNvPr id="344" name="Google Shape;344;g2d24c691f8e_1_2"/>
          <p:cNvPicPr preferRelativeResize="0"/>
          <p:nvPr/>
        </p:nvPicPr>
        <p:blipFill rotWithShape="1">
          <a:blip r:embed="rId4">
            <a:alphaModFix/>
          </a:blip>
          <a:srcRect b="4052" l="0" r="0" t="4060"/>
          <a:stretch/>
        </p:blipFill>
        <p:spPr>
          <a:xfrm>
            <a:off x="9418100" y="4512913"/>
            <a:ext cx="2037426" cy="1872075"/>
          </a:xfrm>
          <a:prstGeom prst="rect">
            <a:avLst/>
          </a:prstGeom>
          <a:noFill/>
          <a:ln>
            <a:noFill/>
          </a:ln>
        </p:spPr>
      </p:pic>
      <p:pic>
        <p:nvPicPr>
          <p:cNvPr id="345" name="Google Shape;345;g2d24c691f8e_1_2"/>
          <p:cNvPicPr preferRelativeResize="0"/>
          <p:nvPr/>
        </p:nvPicPr>
        <p:blipFill rotWithShape="1">
          <a:blip r:embed="rId5">
            <a:alphaModFix/>
          </a:blip>
          <a:srcRect b="0" l="0" r="0" t="0"/>
          <a:stretch/>
        </p:blipFill>
        <p:spPr>
          <a:xfrm>
            <a:off x="9418100" y="3260413"/>
            <a:ext cx="2037427" cy="1146053"/>
          </a:xfrm>
          <a:prstGeom prst="rect">
            <a:avLst/>
          </a:prstGeom>
          <a:noFill/>
          <a:ln>
            <a:noFill/>
          </a:ln>
        </p:spPr>
      </p:pic>
      <p:pic>
        <p:nvPicPr>
          <p:cNvPr id="346" name="Google Shape;346;g2d24c691f8e_1_2"/>
          <p:cNvPicPr preferRelativeResize="0"/>
          <p:nvPr/>
        </p:nvPicPr>
        <p:blipFill rotWithShape="1">
          <a:blip r:embed="rId6">
            <a:alphaModFix/>
          </a:blip>
          <a:srcRect b="20407" l="0" r="0" t="0"/>
          <a:stretch/>
        </p:blipFill>
        <p:spPr>
          <a:xfrm>
            <a:off x="9418100" y="1937738"/>
            <a:ext cx="2037426" cy="1216224"/>
          </a:xfrm>
          <a:prstGeom prst="rect">
            <a:avLst/>
          </a:prstGeom>
          <a:noFill/>
          <a:ln>
            <a:noFill/>
          </a:ln>
        </p:spPr>
      </p:pic>
      <p:pic>
        <p:nvPicPr>
          <p:cNvPr id="347" name="Google Shape;347;g2d24c691f8e_1_2"/>
          <p:cNvPicPr preferRelativeResize="0"/>
          <p:nvPr/>
        </p:nvPicPr>
        <p:blipFill rotWithShape="1">
          <a:blip r:embed="rId7">
            <a:alphaModFix/>
          </a:blip>
          <a:srcRect b="30719" l="17944" r="17944" t="3767"/>
          <a:stretch/>
        </p:blipFill>
        <p:spPr>
          <a:xfrm>
            <a:off x="233750" y="227125"/>
            <a:ext cx="634197" cy="734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g2700cfdaf00_0_221"/>
          <p:cNvSpPr/>
          <p:nvPr/>
        </p:nvSpPr>
        <p:spPr>
          <a:xfrm>
            <a:off x="50" y="3860950"/>
            <a:ext cx="12192000" cy="2997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g2700cfdaf00_0_221"/>
          <p:cNvSpPr txBox="1"/>
          <p:nvPr/>
        </p:nvSpPr>
        <p:spPr>
          <a:xfrm>
            <a:off x="1012375" y="1947725"/>
            <a:ext cx="5240100" cy="21174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b="1" lang="en-GB" sz="1600">
                <a:solidFill>
                  <a:schemeClr val="dk1"/>
                </a:solidFill>
                <a:latin typeface="Proxima Nova"/>
                <a:ea typeface="Proxima Nova"/>
                <a:cs typeface="Proxima Nova"/>
                <a:sym typeface="Proxima Nova"/>
              </a:rPr>
              <a:t>Kleinere CO2-voetafdruk</a:t>
            </a:r>
            <a:endParaRPr>
              <a:solidFill>
                <a:schemeClr val="dk1"/>
              </a:solidFill>
            </a:endParaRPr>
          </a:p>
          <a:p>
            <a:pPr indent="0" lvl="0" marL="0" rtl="0" algn="l">
              <a:lnSpc>
                <a:spcPct val="115000"/>
              </a:lnSpc>
              <a:spcBef>
                <a:spcPts val="1000"/>
              </a:spcBef>
              <a:spcAft>
                <a:spcPts val="0"/>
              </a:spcAft>
              <a:buClr>
                <a:schemeClr val="dk1"/>
              </a:buClr>
              <a:buSzPts val="1100"/>
              <a:buFont typeface="Arial"/>
              <a:buNone/>
            </a:pPr>
            <a:r>
              <a:rPr lang="en-GB">
                <a:solidFill>
                  <a:schemeClr val="dk1"/>
                </a:solidFill>
                <a:latin typeface="Proxima Nova"/>
                <a:ea typeface="Proxima Nova"/>
                <a:cs typeface="Proxima Nova"/>
                <a:sym typeface="Proxima Nova"/>
              </a:rPr>
              <a:t>Het importeren van vis-, schaal- en schelpdierproducten draagt aanzienlijk bij aan de uitstoot van koolstof, voornamelijk door transport. Lokale productie vermindert deze uitstoot aanzienlijk en sluit aan bij de bredere wereldwijde inspanningen om klimaatverandering aan te pakken.</a:t>
            </a:r>
            <a:endParaRPr>
              <a:solidFill>
                <a:schemeClr val="dk1"/>
              </a:solidFill>
              <a:latin typeface="Proxima Nova"/>
              <a:ea typeface="Proxima Nova"/>
              <a:cs typeface="Proxima Nova"/>
              <a:sym typeface="Proxima Nova"/>
            </a:endParaRPr>
          </a:p>
          <a:p>
            <a:pPr indent="0" lvl="0" marL="0" marR="0" rtl="0" algn="l">
              <a:lnSpc>
                <a:spcPct val="115000"/>
              </a:lnSpc>
              <a:spcBef>
                <a:spcPts val="1000"/>
              </a:spcBef>
              <a:spcAft>
                <a:spcPts val="1000"/>
              </a:spcAft>
              <a:buClr>
                <a:schemeClr val="dk1"/>
              </a:buClr>
              <a:buSzPts val="1100"/>
              <a:buFont typeface="Arial"/>
              <a:buNone/>
            </a:pPr>
            <a:r>
              <a:t/>
            </a:r>
            <a:endParaRPr b="1" sz="1600">
              <a:solidFill>
                <a:schemeClr val="dk1"/>
              </a:solidFill>
              <a:latin typeface="Proxima Nova"/>
              <a:ea typeface="Proxima Nova"/>
              <a:cs typeface="Proxima Nova"/>
              <a:sym typeface="Proxima Nova"/>
            </a:endParaRPr>
          </a:p>
        </p:txBody>
      </p:sp>
      <p:sp>
        <p:nvSpPr>
          <p:cNvPr id="354" name="Google Shape;354;g2700cfdaf00_0_221"/>
          <p:cNvSpPr txBox="1"/>
          <p:nvPr>
            <p:ph type="title"/>
          </p:nvPr>
        </p:nvSpPr>
        <p:spPr>
          <a:xfrm>
            <a:off x="990600" y="113700"/>
            <a:ext cx="9308400" cy="878400"/>
          </a:xfrm>
          <a:prstGeom prst="rect">
            <a:avLst/>
          </a:prstGeom>
          <a:noFill/>
          <a:ln>
            <a:noFill/>
          </a:ln>
        </p:spPr>
        <p:txBody>
          <a:bodyPr anchorCtr="0" anchor="ctr" bIns="45700" lIns="90000"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3000">
                <a:solidFill>
                  <a:srgbClr val="0D0D0D"/>
                </a:solidFill>
                <a:latin typeface="Proxima Nova"/>
                <a:ea typeface="Proxima Nova"/>
                <a:cs typeface="Proxima Nova"/>
                <a:sym typeface="Proxima Nova"/>
              </a:rPr>
              <a:t>MILIEU- EN DUURZAAMHEIDSIMPACT</a:t>
            </a:r>
            <a:endParaRPr b="1" sz="2500">
              <a:solidFill>
                <a:srgbClr val="0D0D0D"/>
              </a:solidFill>
              <a:latin typeface="Proxima Nova"/>
              <a:ea typeface="Proxima Nova"/>
              <a:cs typeface="Proxima Nova"/>
              <a:sym typeface="Proxima Nova"/>
            </a:endParaRPr>
          </a:p>
        </p:txBody>
      </p:sp>
      <p:cxnSp>
        <p:nvCxnSpPr>
          <p:cNvPr id="355" name="Google Shape;355;g2700cfdaf00_0_221"/>
          <p:cNvCxnSpPr/>
          <p:nvPr/>
        </p:nvCxnSpPr>
        <p:spPr>
          <a:xfrm>
            <a:off x="550850" y="0"/>
            <a:ext cx="0" cy="6858000"/>
          </a:xfrm>
          <a:prstGeom prst="straightConnector1">
            <a:avLst/>
          </a:prstGeom>
          <a:noFill/>
          <a:ln cap="flat" cmpd="sng" w="9525">
            <a:solidFill>
              <a:srgbClr val="757575"/>
            </a:solidFill>
            <a:prstDash val="solid"/>
            <a:round/>
            <a:headEnd len="sm" w="sm" type="none"/>
            <a:tailEnd len="sm" w="sm" type="none"/>
          </a:ln>
        </p:spPr>
      </p:cxnSp>
      <p:grpSp>
        <p:nvGrpSpPr>
          <p:cNvPr id="356" name="Google Shape;356;g2700cfdaf00_0_221"/>
          <p:cNvGrpSpPr/>
          <p:nvPr/>
        </p:nvGrpSpPr>
        <p:grpSpPr>
          <a:xfrm>
            <a:off x="2600592" y="4695614"/>
            <a:ext cx="8885498" cy="1163835"/>
            <a:chOff x="1144121" y="5201957"/>
            <a:chExt cx="8295675" cy="1086579"/>
          </a:xfrm>
        </p:grpSpPr>
        <p:pic>
          <p:nvPicPr>
            <p:cNvPr id="357" name="Google Shape;357;g2700cfdaf00_0_221"/>
            <p:cNvPicPr preferRelativeResize="0"/>
            <p:nvPr/>
          </p:nvPicPr>
          <p:blipFill rotWithShape="1">
            <a:blip r:embed="rId3">
              <a:alphaModFix/>
            </a:blip>
            <a:srcRect b="0" l="0" r="0" t="0"/>
            <a:stretch/>
          </p:blipFill>
          <p:spPr>
            <a:xfrm>
              <a:off x="1144121" y="5201961"/>
              <a:ext cx="1086550" cy="1086559"/>
            </a:xfrm>
            <a:prstGeom prst="rect">
              <a:avLst/>
            </a:prstGeom>
            <a:noFill/>
            <a:ln>
              <a:noFill/>
            </a:ln>
          </p:spPr>
        </p:pic>
        <p:pic>
          <p:nvPicPr>
            <p:cNvPr id="358" name="Google Shape;358;g2700cfdaf00_0_221"/>
            <p:cNvPicPr preferRelativeResize="0"/>
            <p:nvPr/>
          </p:nvPicPr>
          <p:blipFill rotWithShape="1">
            <a:blip r:embed="rId4">
              <a:alphaModFix/>
            </a:blip>
            <a:srcRect b="0" l="0" r="0" t="0"/>
            <a:stretch/>
          </p:blipFill>
          <p:spPr>
            <a:xfrm>
              <a:off x="5950204" y="5201957"/>
              <a:ext cx="1086550" cy="1086559"/>
            </a:xfrm>
            <a:prstGeom prst="rect">
              <a:avLst/>
            </a:prstGeom>
            <a:noFill/>
            <a:ln>
              <a:noFill/>
            </a:ln>
          </p:spPr>
        </p:pic>
        <p:pic>
          <p:nvPicPr>
            <p:cNvPr id="359" name="Google Shape;359;g2700cfdaf00_0_221"/>
            <p:cNvPicPr preferRelativeResize="0"/>
            <p:nvPr/>
          </p:nvPicPr>
          <p:blipFill rotWithShape="1">
            <a:blip r:embed="rId5">
              <a:alphaModFix/>
            </a:blip>
            <a:srcRect b="0" l="0" r="0" t="0"/>
            <a:stretch/>
          </p:blipFill>
          <p:spPr>
            <a:xfrm>
              <a:off x="7151725" y="5201957"/>
              <a:ext cx="1086550" cy="1086559"/>
            </a:xfrm>
            <a:prstGeom prst="rect">
              <a:avLst/>
            </a:prstGeom>
            <a:noFill/>
            <a:ln>
              <a:noFill/>
            </a:ln>
          </p:spPr>
        </p:pic>
        <p:pic>
          <p:nvPicPr>
            <p:cNvPr id="360" name="Google Shape;360;g2700cfdaf00_0_221"/>
            <p:cNvPicPr preferRelativeResize="0"/>
            <p:nvPr/>
          </p:nvPicPr>
          <p:blipFill rotWithShape="1">
            <a:blip r:embed="rId6">
              <a:alphaModFix/>
            </a:blip>
            <a:srcRect b="0" l="0" r="0" t="0"/>
            <a:stretch/>
          </p:blipFill>
          <p:spPr>
            <a:xfrm>
              <a:off x="8353246" y="5201962"/>
              <a:ext cx="1086550" cy="1086559"/>
            </a:xfrm>
            <a:prstGeom prst="rect">
              <a:avLst/>
            </a:prstGeom>
            <a:noFill/>
            <a:ln>
              <a:noFill/>
            </a:ln>
          </p:spPr>
        </p:pic>
        <p:pic>
          <p:nvPicPr>
            <p:cNvPr id="361" name="Google Shape;361;g2700cfdaf00_0_221"/>
            <p:cNvPicPr preferRelativeResize="0"/>
            <p:nvPr/>
          </p:nvPicPr>
          <p:blipFill rotWithShape="1">
            <a:blip r:embed="rId7">
              <a:alphaModFix/>
            </a:blip>
            <a:srcRect b="0" l="0" r="0" t="0"/>
            <a:stretch/>
          </p:blipFill>
          <p:spPr>
            <a:xfrm>
              <a:off x="3547162" y="5201966"/>
              <a:ext cx="1086550" cy="1086570"/>
            </a:xfrm>
            <a:prstGeom prst="rect">
              <a:avLst/>
            </a:prstGeom>
            <a:noFill/>
            <a:ln>
              <a:noFill/>
            </a:ln>
          </p:spPr>
        </p:pic>
        <p:pic>
          <p:nvPicPr>
            <p:cNvPr id="362" name="Google Shape;362;g2700cfdaf00_0_221"/>
            <p:cNvPicPr preferRelativeResize="0"/>
            <p:nvPr/>
          </p:nvPicPr>
          <p:blipFill rotWithShape="1">
            <a:blip r:embed="rId8">
              <a:alphaModFix/>
            </a:blip>
            <a:srcRect b="0" l="0" r="0" t="0"/>
            <a:stretch/>
          </p:blipFill>
          <p:spPr>
            <a:xfrm>
              <a:off x="4748683" y="5201966"/>
              <a:ext cx="1086550" cy="1086570"/>
            </a:xfrm>
            <a:prstGeom prst="rect">
              <a:avLst/>
            </a:prstGeom>
            <a:noFill/>
            <a:ln>
              <a:noFill/>
            </a:ln>
          </p:spPr>
        </p:pic>
        <p:pic>
          <p:nvPicPr>
            <p:cNvPr id="363" name="Google Shape;363;g2700cfdaf00_0_221"/>
            <p:cNvPicPr preferRelativeResize="0"/>
            <p:nvPr/>
          </p:nvPicPr>
          <p:blipFill rotWithShape="1">
            <a:blip r:embed="rId9">
              <a:alphaModFix/>
            </a:blip>
            <a:srcRect b="0" l="0" r="0" t="0"/>
            <a:stretch/>
          </p:blipFill>
          <p:spPr>
            <a:xfrm>
              <a:off x="2345642" y="5201961"/>
              <a:ext cx="1086550" cy="1086570"/>
            </a:xfrm>
            <a:prstGeom prst="rect">
              <a:avLst/>
            </a:prstGeom>
            <a:noFill/>
            <a:ln>
              <a:noFill/>
            </a:ln>
          </p:spPr>
        </p:pic>
      </p:grpSp>
      <p:sp>
        <p:nvSpPr>
          <p:cNvPr id="364" name="Google Shape;364;g2700cfdaf00_0_221"/>
          <p:cNvSpPr txBox="1"/>
          <p:nvPr/>
        </p:nvSpPr>
        <p:spPr>
          <a:xfrm>
            <a:off x="990600" y="1067988"/>
            <a:ext cx="7875000" cy="9867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GB" sz="1700">
                <a:solidFill>
                  <a:srgbClr val="7F7F7F"/>
                </a:solidFill>
                <a:latin typeface="Proxima Nova"/>
                <a:ea typeface="Proxima Nova"/>
                <a:cs typeface="Proxima Nova"/>
                <a:sym typeface="Proxima Nova"/>
              </a:rPr>
              <a:t>Het implementeren van lokale productie van black cod in Nederland via RAS biedt aanzienlijke voordelen op het gebied van milieu en duurzaamheid:</a:t>
            </a:r>
            <a:endParaRPr sz="1700">
              <a:solidFill>
                <a:srgbClr val="7F7F7F"/>
              </a:solidFill>
              <a:latin typeface="Proxima Nova"/>
              <a:ea typeface="Proxima Nova"/>
              <a:cs typeface="Proxima Nova"/>
              <a:sym typeface="Proxima Nova"/>
            </a:endParaRPr>
          </a:p>
          <a:p>
            <a:pPr indent="0" lvl="0" marL="0" marR="0" rtl="0" algn="l">
              <a:lnSpc>
                <a:spcPct val="115000"/>
              </a:lnSpc>
              <a:spcBef>
                <a:spcPts val="0"/>
              </a:spcBef>
              <a:spcAft>
                <a:spcPts val="0"/>
              </a:spcAft>
              <a:buClr>
                <a:srgbClr val="000000"/>
              </a:buClr>
              <a:buSzPts val="1100"/>
              <a:buFont typeface="Arial"/>
              <a:buNone/>
            </a:pPr>
            <a:r>
              <a:t/>
            </a:r>
            <a:endParaRPr sz="1900">
              <a:solidFill>
                <a:srgbClr val="7F7F7F"/>
              </a:solidFill>
              <a:latin typeface="Proxima Nova"/>
              <a:ea typeface="Proxima Nova"/>
              <a:cs typeface="Proxima Nova"/>
              <a:sym typeface="Proxima Nova"/>
            </a:endParaRPr>
          </a:p>
        </p:txBody>
      </p:sp>
      <p:pic>
        <p:nvPicPr>
          <p:cNvPr id="365" name="Google Shape;365;g2700cfdaf00_0_221"/>
          <p:cNvPicPr preferRelativeResize="0"/>
          <p:nvPr/>
        </p:nvPicPr>
        <p:blipFill rotWithShape="1">
          <a:blip r:embed="rId10">
            <a:alphaModFix/>
          </a:blip>
          <a:srcRect b="0" l="0" r="0" t="0"/>
          <a:stretch/>
        </p:blipFill>
        <p:spPr>
          <a:xfrm>
            <a:off x="1136851" y="4695550"/>
            <a:ext cx="1356611" cy="1163824"/>
          </a:xfrm>
          <a:prstGeom prst="rect">
            <a:avLst/>
          </a:prstGeom>
          <a:noFill/>
          <a:ln>
            <a:noFill/>
          </a:ln>
        </p:spPr>
      </p:pic>
      <p:pic>
        <p:nvPicPr>
          <p:cNvPr id="366" name="Google Shape;366;g2700cfdaf00_0_221"/>
          <p:cNvPicPr preferRelativeResize="0"/>
          <p:nvPr/>
        </p:nvPicPr>
        <p:blipFill rotWithShape="1">
          <a:blip r:embed="rId11">
            <a:alphaModFix/>
          </a:blip>
          <a:srcRect b="30719" l="17944" r="17944" t="3767"/>
          <a:stretch/>
        </p:blipFill>
        <p:spPr>
          <a:xfrm>
            <a:off x="233750" y="227125"/>
            <a:ext cx="634197" cy="734100"/>
          </a:xfrm>
          <a:prstGeom prst="rect">
            <a:avLst/>
          </a:prstGeom>
          <a:noFill/>
          <a:ln>
            <a:noFill/>
          </a:ln>
        </p:spPr>
      </p:pic>
      <p:sp>
        <p:nvSpPr>
          <p:cNvPr id="367" name="Google Shape;367;g2700cfdaf00_0_221"/>
          <p:cNvSpPr txBox="1"/>
          <p:nvPr/>
        </p:nvSpPr>
        <p:spPr>
          <a:xfrm>
            <a:off x="6563675" y="1947725"/>
            <a:ext cx="4794900" cy="21174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600"/>
              <a:buFont typeface="Arial"/>
              <a:buNone/>
            </a:pPr>
            <a:r>
              <a:rPr b="1" lang="en-GB" sz="1600">
                <a:solidFill>
                  <a:schemeClr val="dk1"/>
                </a:solidFill>
                <a:latin typeface="Proxima Nova"/>
                <a:ea typeface="Proxima Nova"/>
                <a:cs typeface="Proxima Nova"/>
                <a:sym typeface="Proxima Nova"/>
              </a:rPr>
              <a:t>Milieubescherming</a:t>
            </a:r>
            <a:endParaRPr>
              <a:solidFill>
                <a:schemeClr val="dk1"/>
              </a:solidFill>
            </a:endParaRPr>
          </a:p>
          <a:p>
            <a:pPr indent="0" lvl="0" marL="0" rtl="0" algn="l">
              <a:lnSpc>
                <a:spcPct val="115000"/>
              </a:lnSpc>
              <a:spcBef>
                <a:spcPts val="1000"/>
              </a:spcBef>
              <a:spcAft>
                <a:spcPts val="0"/>
              </a:spcAft>
              <a:buClr>
                <a:schemeClr val="dk1"/>
              </a:buClr>
              <a:buSzPts val="1600"/>
              <a:buFont typeface="Arial"/>
              <a:buNone/>
            </a:pPr>
            <a:r>
              <a:rPr lang="en-GB">
                <a:solidFill>
                  <a:schemeClr val="dk1"/>
                </a:solidFill>
                <a:latin typeface="Proxima Nova"/>
                <a:ea typeface="Proxima Nova"/>
                <a:cs typeface="Proxima Nova"/>
                <a:sym typeface="Proxima Nova"/>
              </a:rPr>
              <a:t>Landelijke RAS-operaties beperken de impact op het milieu door het zeewater te reinigen voordat het wordt geloosd, waardoor de impact op het lokale milieu wordt voorkomen terwijl de conditie van de vis in het systeem optimaal blijft.</a:t>
            </a:r>
            <a:endParaRPr>
              <a:solidFill>
                <a:schemeClr val="dk1"/>
              </a:solidFill>
              <a:latin typeface="Proxima Nova"/>
              <a:ea typeface="Proxima Nova"/>
              <a:cs typeface="Proxima Nova"/>
              <a:sym typeface="Proxima Nova"/>
            </a:endParaRPr>
          </a:p>
          <a:p>
            <a:pPr indent="0" lvl="0" marL="0" marR="0" rtl="0" algn="l">
              <a:lnSpc>
                <a:spcPct val="115000"/>
              </a:lnSpc>
              <a:spcBef>
                <a:spcPts val="1000"/>
              </a:spcBef>
              <a:spcAft>
                <a:spcPts val="1000"/>
              </a:spcAft>
              <a:buClr>
                <a:srgbClr val="000000"/>
              </a:buClr>
              <a:buSzPts val="1600"/>
              <a:buFont typeface="Arial"/>
              <a:buNone/>
            </a:pPr>
            <a:r>
              <a:t/>
            </a:r>
            <a:endParaRPr b="1" sz="1600">
              <a:solidFill>
                <a:schemeClr val="dk1"/>
              </a:solidFill>
              <a:latin typeface="Proxima Nova"/>
              <a:ea typeface="Proxima Nova"/>
              <a:cs typeface="Proxima Nova"/>
              <a:sym typeface="Proxima Nova"/>
            </a:endParaRPr>
          </a:p>
        </p:txBody>
      </p:sp>
      <p:sp>
        <p:nvSpPr>
          <p:cNvPr id="368" name="Google Shape;368;g2700cfdaf00_0_221"/>
          <p:cNvSpPr txBox="1"/>
          <p:nvPr/>
        </p:nvSpPr>
        <p:spPr>
          <a:xfrm>
            <a:off x="1012375" y="4146600"/>
            <a:ext cx="79596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1000"/>
              </a:spcAft>
              <a:buClr>
                <a:srgbClr val="000000"/>
              </a:buClr>
              <a:buSzPts val="1600"/>
              <a:buFont typeface="Arial"/>
              <a:buNone/>
            </a:pPr>
            <a:r>
              <a:rPr b="1" i="0" lang="en-GB" sz="1600" u="none" cap="none" strike="noStrike">
                <a:solidFill>
                  <a:schemeClr val="dk1"/>
                </a:solidFill>
                <a:latin typeface="Proxima Nova"/>
                <a:ea typeface="Proxima Nova"/>
                <a:cs typeface="Proxima Nova"/>
                <a:sym typeface="Proxima Nova"/>
              </a:rPr>
              <a:t>Highly Supportive of Important EU Sustainable Development Goals (SDG)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2" name="Shape 372"/>
        <p:cNvGrpSpPr/>
        <p:nvPr/>
      </p:nvGrpSpPr>
      <p:grpSpPr>
        <a:xfrm>
          <a:off x="0" y="0"/>
          <a:ext cx="0" cy="0"/>
          <a:chOff x="0" y="0"/>
          <a:chExt cx="0" cy="0"/>
        </a:xfrm>
      </p:grpSpPr>
      <p:sp>
        <p:nvSpPr>
          <p:cNvPr id="373" name="Google Shape;373;g2d074f55bac_0_0"/>
          <p:cNvSpPr/>
          <p:nvPr/>
        </p:nvSpPr>
        <p:spPr>
          <a:xfrm>
            <a:off x="6091850" y="-150"/>
            <a:ext cx="6100200" cy="68580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g2d074f55bac_0_0"/>
          <p:cNvSpPr txBox="1"/>
          <p:nvPr/>
        </p:nvSpPr>
        <p:spPr>
          <a:xfrm>
            <a:off x="6672275" y="5305100"/>
            <a:ext cx="4755600" cy="591300"/>
          </a:xfrm>
          <a:prstGeom prst="rect">
            <a:avLst/>
          </a:prstGeom>
          <a:noFill/>
          <a:ln>
            <a:noFill/>
          </a:ln>
        </p:spPr>
        <p:txBody>
          <a:bodyPr anchorCtr="0" anchor="t" bIns="34275" lIns="68575" spcFirstLastPara="1" rIns="68575" wrap="square" tIns="34275">
            <a:noAutofit/>
          </a:bodyPr>
          <a:lstStyle/>
          <a:p>
            <a:pPr indent="0" lvl="0" marL="0" marR="0" rtl="0" algn="ctr">
              <a:lnSpc>
                <a:spcPct val="115000"/>
              </a:lnSpc>
              <a:spcBef>
                <a:spcPts val="0"/>
              </a:spcBef>
              <a:spcAft>
                <a:spcPts val="0"/>
              </a:spcAft>
              <a:buClr>
                <a:srgbClr val="000000"/>
              </a:buClr>
              <a:buSzPts val="1500"/>
              <a:buFont typeface="Arial"/>
              <a:buNone/>
            </a:pPr>
            <a:r>
              <a:rPr b="0" i="0" lang="en-GB" sz="1500" u="none" cap="none" strike="noStrike">
                <a:solidFill>
                  <a:schemeClr val="lt1"/>
                </a:solidFill>
                <a:latin typeface="Proxima Nova"/>
                <a:ea typeface="Proxima Nova"/>
                <a:cs typeface="Proxima Nova"/>
                <a:sym typeface="Proxima Nova"/>
              </a:rPr>
              <a:t>Ohad Maiman </a:t>
            </a:r>
            <a:r>
              <a:rPr b="0" i="0" lang="en-GB" sz="1500" u="sng" cap="none" strike="noStrike">
                <a:solidFill>
                  <a:schemeClr val="lt1"/>
                </a:solidFill>
                <a:latin typeface="Proxima Nova"/>
                <a:ea typeface="Proxima Nova"/>
                <a:cs typeface="Proxima Nova"/>
                <a:sym typeface="Proxima Nova"/>
                <a:hlinkClick r:id="rId3">
                  <a:extLst>
                    <a:ext uri="{A12FA001-AC4F-418D-AE19-62706E023703}">
                      <ahyp:hlinkClr val="tx"/>
                    </a:ext>
                  </a:extLst>
                </a:hlinkClick>
              </a:rPr>
              <a:t>maiman@aquafounders.com</a:t>
            </a:r>
            <a:endParaRPr b="0" i="0" sz="1500" u="sng" cap="none" strike="noStrike">
              <a:solidFill>
                <a:schemeClr val="lt1"/>
              </a:solidFill>
              <a:latin typeface="Proxima Nova"/>
              <a:ea typeface="Proxima Nova"/>
              <a:cs typeface="Proxima Nova"/>
              <a:sym typeface="Proxima Nova"/>
            </a:endParaRPr>
          </a:p>
          <a:p>
            <a:pPr indent="0" lvl="0" marL="0" marR="0" rtl="0" algn="ctr">
              <a:lnSpc>
                <a:spcPct val="115000"/>
              </a:lnSpc>
              <a:spcBef>
                <a:spcPts val="0"/>
              </a:spcBef>
              <a:spcAft>
                <a:spcPts val="0"/>
              </a:spcAft>
              <a:buClr>
                <a:srgbClr val="000000"/>
              </a:buClr>
              <a:buSzPts val="1500"/>
              <a:buFont typeface="Arial"/>
              <a:buNone/>
            </a:pPr>
            <a:r>
              <a:rPr b="0" i="0" lang="en-GB" sz="1500" u="none" cap="none" strike="noStrike">
                <a:solidFill>
                  <a:schemeClr val="lt1"/>
                </a:solidFill>
                <a:latin typeface="Proxima Nova"/>
                <a:ea typeface="Proxima Nova"/>
                <a:cs typeface="Proxima Nova"/>
                <a:sym typeface="Proxima Nova"/>
              </a:rPr>
              <a:t>Thue Holm </a:t>
            </a:r>
            <a:r>
              <a:rPr b="0" i="0" lang="en-GB" sz="1500" u="sng" cap="none" strike="noStrike">
                <a:solidFill>
                  <a:schemeClr val="lt1"/>
                </a:solidFill>
                <a:latin typeface="Proxima Nova"/>
                <a:ea typeface="Proxima Nova"/>
                <a:cs typeface="Proxima Nova"/>
                <a:sym typeface="Proxima Nova"/>
                <a:hlinkClick r:id="rId4">
                  <a:extLst>
                    <a:ext uri="{A12FA001-AC4F-418D-AE19-62706E023703}">
                      <ahyp:hlinkClr val="tx"/>
                    </a:ext>
                  </a:extLst>
                </a:hlinkClick>
              </a:rPr>
              <a:t>holm@aquafounders.com</a:t>
            </a:r>
            <a:endParaRPr b="0" i="0" sz="1500" u="sng" cap="none" strike="noStrike">
              <a:solidFill>
                <a:schemeClr val="lt1"/>
              </a:solidFill>
              <a:latin typeface="Proxima Nova"/>
              <a:ea typeface="Proxima Nova"/>
              <a:cs typeface="Proxima Nova"/>
              <a:sym typeface="Proxima Nova"/>
            </a:endParaRPr>
          </a:p>
        </p:txBody>
      </p:sp>
      <p:sp>
        <p:nvSpPr>
          <p:cNvPr id="375" name="Google Shape;375;g2d074f55bac_0_0"/>
          <p:cNvSpPr txBox="1"/>
          <p:nvPr/>
        </p:nvSpPr>
        <p:spPr>
          <a:xfrm>
            <a:off x="7839950" y="4513975"/>
            <a:ext cx="2618100" cy="591300"/>
          </a:xfrm>
          <a:prstGeom prst="rect">
            <a:avLst/>
          </a:prstGeom>
          <a:noFill/>
          <a:ln>
            <a:noFill/>
          </a:ln>
        </p:spPr>
        <p:txBody>
          <a:bodyPr anchorCtr="0" anchor="t" bIns="34275" lIns="68575" spcFirstLastPara="1" rIns="68575" wrap="square" tIns="34275">
            <a:noAutofit/>
          </a:bodyPr>
          <a:lstStyle/>
          <a:p>
            <a:pPr indent="0" lvl="0" marL="0" marR="0" rtl="0" algn="ctr">
              <a:lnSpc>
                <a:spcPct val="90000"/>
              </a:lnSpc>
              <a:spcBef>
                <a:spcPts val="0"/>
              </a:spcBef>
              <a:spcAft>
                <a:spcPts val="0"/>
              </a:spcAft>
              <a:buClr>
                <a:srgbClr val="FFFFFF"/>
              </a:buClr>
              <a:buSzPts val="2100"/>
              <a:buFont typeface="Avenir"/>
              <a:buNone/>
            </a:pPr>
            <a:r>
              <a:rPr b="1" i="0" lang="en-GB" sz="3000" u="none" cap="none" strike="noStrike">
                <a:solidFill>
                  <a:schemeClr val="lt1"/>
                </a:solidFill>
                <a:latin typeface="Proxima Nova"/>
                <a:ea typeface="Proxima Nova"/>
                <a:cs typeface="Proxima Nova"/>
                <a:sym typeface="Proxima Nova"/>
              </a:rPr>
              <a:t>THANK YOU</a:t>
            </a:r>
            <a:endParaRPr b="1" i="0" sz="3000" u="none" cap="none" strike="noStrike">
              <a:solidFill>
                <a:schemeClr val="lt1"/>
              </a:solidFill>
              <a:latin typeface="Proxima Nova"/>
              <a:ea typeface="Proxima Nova"/>
              <a:cs typeface="Proxima Nova"/>
              <a:sym typeface="Proxima Nova"/>
            </a:endParaRPr>
          </a:p>
        </p:txBody>
      </p:sp>
      <p:sp>
        <p:nvSpPr>
          <p:cNvPr id="376" name="Google Shape;376;g2d074f55bac_0_0"/>
          <p:cNvSpPr txBox="1"/>
          <p:nvPr/>
        </p:nvSpPr>
        <p:spPr>
          <a:xfrm>
            <a:off x="7450700" y="6096235"/>
            <a:ext cx="3396600" cy="780000"/>
          </a:xfrm>
          <a:prstGeom prst="rect">
            <a:avLst/>
          </a:prstGeom>
          <a:noFill/>
          <a:ln>
            <a:noFill/>
          </a:ln>
        </p:spPr>
        <p:txBody>
          <a:bodyPr anchorCtr="0" anchor="t" bIns="34275" lIns="68575" spcFirstLastPara="1" rIns="68575" wrap="square" tIns="34275">
            <a:noAutofit/>
          </a:bodyPr>
          <a:lstStyle/>
          <a:p>
            <a:pPr indent="0" lvl="0" marL="0" marR="0" rtl="0" algn="ctr">
              <a:lnSpc>
                <a:spcPct val="90000"/>
              </a:lnSpc>
              <a:spcBef>
                <a:spcPts val="0"/>
              </a:spcBef>
              <a:spcAft>
                <a:spcPts val="0"/>
              </a:spcAft>
              <a:buClr>
                <a:srgbClr val="000000"/>
              </a:buClr>
              <a:buSzPts val="1900"/>
              <a:buFont typeface="Arial"/>
              <a:buNone/>
            </a:pPr>
            <a:r>
              <a:rPr b="1" i="0" lang="en-GB" sz="1900" u="none" cap="none" strike="noStrike">
                <a:solidFill>
                  <a:schemeClr val="lt1"/>
                </a:solidFill>
                <a:uFill>
                  <a:noFill/>
                </a:uFill>
                <a:latin typeface="Proxima Nova"/>
                <a:ea typeface="Proxima Nova"/>
                <a:cs typeface="Proxima Nova"/>
                <a:sym typeface="Proxima Nova"/>
                <a:hlinkClick r:id="rId5">
                  <a:extLst>
                    <a:ext uri="{A12FA001-AC4F-418D-AE19-62706E023703}">
                      <ahyp:hlinkClr val="tx"/>
                    </a:ext>
                  </a:extLst>
                </a:hlinkClick>
              </a:rPr>
              <a:t>www.BlackCod.com</a:t>
            </a:r>
            <a:endParaRPr b="1" i="1" sz="1900" u="none" cap="none" strike="noStrike">
              <a:solidFill>
                <a:schemeClr val="lt1"/>
              </a:solidFill>
              <a:latin typeface="Proxima Nova"/>
              <a:ea typeface="Proxima Nova"/>
              <a:cs typeface="Proxima Nova"/>
              <a:sym typeface="Proxima Nova"/>
            </a:endParaRPr>
          </a:p>
        </p:txBody>
      </p:sp>
      <p:pic>
        <p:nvPicPr>
          <p:cNvPr id="377" name="Google Shape;377;g2d074f55bac_0_0"/>
          <p:cNvPicPr preferRelativeResize="0"/>
          <p:nvPr/>
        </p:nvPicPr>
        <p:blipFill rotWithShape="1">
          <a:blip r:embed="rId6">
            <a:alphaModFix/>
          </a:blip>
          <a:srcRect b="0" l="0" r="0" t="0"/>
          <a:stretch/>
        </p:blipFill>
        <p:spPr>
          <a:xfrm>
            <a:off x="1396750" y="1552887"/>
            <a:ext cx="3312500" cy="3752223"/>
          </a:xfrm>
          <a:prstGeom prst="rect">
            <a:avLst/>
          </a:prstGeom>
          <a:noFill/>
          <a:ln>
            <a:noFill/>
          </a:ln>
        </p:spPr>
      </p:pic>
      <p:pic>
        <p:nvPicPr>
          <p:cNvPr id="378" name="Google Shape;378;g2d074f55bac_0_0"/>
          <p:cNvPicPr preferRelativeResize="0"/>
          <p:nvPr/>
        </p:nvPicPr>
        <p:blipFill rotWithShape="1">
          <a:blip r:embed="rId7">
            <a:alphaModFix/>
          </a:blip>
          <a:srcRect b="0" l="0" r="0" t="0"/>
          <a:stretch/>
        </p:blipFill>
        <p:spPr>
          <a:xfrm>
            <a:off x="8044076" y="1705300"/>
            <a:ext cx="2195751" cy="25195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2024-02-14T11:28:03Z</dcterms:created>
  <dc:creator>Thue Holm</dc:creator>
</cp:coreProperties>
</file>